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1076325"/>
            <a:ext cx="12192000" cy="3333750"/>
          </a:xfrm>
          <a:prstGeom prst="rect">
            <a:avLst/>
          </a:prstGeom>
          <a:gradFill>
            <a:gsLst>
              <a:gs pos="0">
                <a:srgbClr val="020817"/>
              </a:gs>
              <a:gs pos="55000">
                <a:srgbClr val="0B1F3A"/>
              </a:gs>
              <a:gs pos="100000">
                <a:srgbClr val="12345C"/>
              </a:gs>
            </a:gsLst>
            <a:lin ang="5400000" scaled="1"/>
          </a:gradFill>
          <a:ln>
            <a:noFill/>
          </a:ln>
        </p:spPr>
      </p:sp>
      <p:sp>
        <p:nvSpPr>
          <p:cNvPr id="4" name="Ellipse 4"/>
          <p:cNvSpPr/>
          <p:nvPr/>
        </p:nvSpPr>
        <p:spPr>
          <a:xfrm>
            <a:off x="1409700" y="1600200"/>
            <a:ext cx="38100" cy="38100"/>
          </a:xfrm>
          <a:prstGeom prst="ellipse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</p:sp>
      <p:sp>
        <p:nvSpPr>
          <p:cNvPr id="5" name="Ellipse 5"/>
          <p:cNvSpPr/>
          <p:nvPr/>
        </p:nvSpPr>
        <p:spPr>
          <a:xfrm>
            <a:off x="3033712" y="1414462"/>
            <a:ext cx="28575" cy="28575"/>
          </a:xfrm>
          <a:prstGeom prst="ellipse">
            <a:avLst/>
          </a:prstGeom>
          <a:solidFill>
            <a:srgbClr val="FFFFFF">
              <a:alpha val="55000"/>
            </a:srgbClr>
          </a:solidFill>
          <a:ln>
            <a:noFill/>
          </a:ln>
        </p:spPr>
      </p:sp>
      <p:sp>
        <p:nvSpPr>
          <p:cNvPr id="6" name="Ellipse 6"/>
          <p:cNvSpPr/>
          <p:nvPr/>
        </p:nvSpPr>
        <p:spPr>
          <a:xfrm>
            <a:off x="2266950" y="2171700"/>
            <a:ext cx="38100" cy="38100"/>
          </a:xfrm>
          <a:prstGeom prst="ellipse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</p:sp>
      <p:sp>
        <p:nvSpPr>
          <p:cNvPr id="7" name="Ellipse 7"/>
          <p:cNvSpPr/>
          <p:nvPr/>
        </p:nvSpPr>
        <p:spPr>
          <a:xfrm>
            <a:off x="9977438" y="1500188"/>
            <a:ext cx="47625" cy="47625"/>
          </a:xfrm>
          <a:prstGeom prst="ellipse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</p:sp>
      <p:sp>
        <p:nvSpPr>
          <p:cNvPr id="8" name="Ellipse 8"/>
          <p:cNvSpPr/>
          <p:nvPr/>
        </p:nvSpPr>
        <p:spPr>
          <a:xfrm>
            <a:off x="10844212" y="1985962"/>
            <a:ext cx="28575" cy="28575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</p:sp>
      <p:sp>
        <p:nvSpPr>
          <p:cNvPr id="9" name="Ellipse 9"/>
          <p:cNvSpPr/>
          <p:nvPr/>
        </p:nvSpPr>
        <p:spPr>
          <a:xfrm>
            <a:off x="9320212" y="1890712"/>
            <a:ext cx="28575" cy="28575"/>
          </a:xfrm>
          <a:prstGeom prst="ellipse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</p:sp>
      <p:sp>
        <p:nvSpPr>
          <p:cNvPr id="10" name="Ellipse 10"/>
          <p:cNvSpPr/>
          <p:nvPr/>
        </p:nvSpPr>
        <p:spPr>
          <a:xfrm>
            <a:off x="11220450" y="1409700"/>
            <a:ext cx="38100" cy="38100"/>
          </a:xfrm>
          <a:prstGeom prst="ellipse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</p:sp>
      <p:sp>
        <p:nvSpPr>
          <p:cNvPr id="11" name="Ellipse 11"/>
          <p:cNvSpPr/>
          <p:nvPr/>
        </p:nvSpPr>
        <p:spPr>
          <a:xfrm>
            <a:off x="4081462" y="1700212"/>
            <a:ext cx="28575" cy="28575"/>
          </a:xfrm>
          <a:prstGeom prst="ellipse">
            <a:avLst/>
          </a:prstGeom>
          <a:solidFill>
            <a:srgbClr val="FFFFFF">
              <a:alpha val="45000"/>
            </a:srgbClr>
          </a:solidFill>
          <a:ln>
            <a:noFill/>
          </a:ln>
        </p:spPr>
      </p:sp>
      <p:sp>
        <p:nvSpPr>
          <p:cNvPr id="12" name="Ellipse 12"/>
          <p:cNvSpPr/>
          <p:nvPr/>
        </p:nvSpPr>
        <p:spPr>
          <a:xfrm>
            <a:off x="381000" y="4000500"/>
            <a:ext cx="11430000" cy="11430000"/>
          </a:xfrm>
          <a:prstGeom prst="ellipse">
            <a:avLst/>
          </a:prstGeom>
          <a:solidFill>
            <a:srgbClr val="0A2A4D"/>
          </a:solidFill>
          <a:ln>
            <a:noFill/>
          </a:ln>
        </p:spPr>
      </p:sp>
      <p:sp>
        <p:nvSpPr>
          <p:cNvPr id="13" name="Ellipse 13"/>
          <p:cNvSpPr/>
          <p:nvPr/>
        </p:nvSpPr>
        <p:spPr>
          <a:xfrm>
            <a:off x="381000" y="4000500"/>
            <a:ext cx="11430000" cy="11430000"/>
          </a:xfrm>
          <a:prstGeom prst="ellipse">
            <a:avLst/>
          </a:prstGeom>
          <a:noFill/>
          <a:ln w="19050">
            <a:solidFill>
              <a:srgbClr val="5F99FF">
                <a:alpha val="50000"/>
              </a:srgbClr>
            </a:solidFill>
          </a:ln>
        </p:spPr>
      </p:sp>
      <p:sp>
        <p:nvSpPr>
          <p:cNvPr id="14" name="Ellipse 14"/>
          <p:cNvSpPr/>
          <p:nvPr/>
        </p:nvSpPr>
        <p:spPr>
          <a:xfrm>
            <a:off x="457200" y="4076700"/>
            <a:ext cx="11277600" cy="11277600"/>
          </a:xfrm>
          <a:prstGeom prst="ellipse">
            <a:avLst/>
          </a:prstGeom>
          <a:noFill/>
          <a:ln w="57150">
            <a:solidFill>
              <a:srgbClr val="BDD7EE">
                <a:alpha val="18000"/>
              </a:srgbClr>
            </a:solidFill>
          </a:ln>
        </p:spPr>
      </p:sp>
      <p:sp>
        <p:nvSpPr>
          <p:cNvPr id="15" name="Polyline 15"/>
          <p:cNvSpPr/>
          <p:nvPr/>
        </p:nvSpPr>
        <p:spPr>
          <a:xfrm>
            <a:off x="4476750" y="2000250"/>
            <a:ext cx="1714500" cy="2333625"/>
          </a:xfrm>
          <a:custGeom>
            <a:avLst/>
            <a:gdLst/>
            <a:ahLst/>
            <a:cxnLst/>
            <a:rect l="l" t="t" r="r" b="b"/>
            <a:pathLst>
              <a:path w="1714500" h="2333625">
                <a:moveTo>
                  <a:pt x="0" y="2333625"/>
                </a:moveTo>
                <a:lnTo>
                  <a:pt x="476250" y="1809750"/>
                </a:lnTo>
                <a:lnTo>
                  <a:pt x="1000125" y="1238250"/>
                </a:lnTo>
                <a:lnTo>
                  <a:pt x="1428750" y="571500"/>
                </a:lnTo>
                <a:lnTo>
                  <a:pt x="1714500" y="0"/>
                </a:lnTo>
              </a:path>
            </a:pathLst>
          </a:custGeom>
          <a:noFill/>
          <a:ln w="23812">
            <a:solidFill>
              <a:srgbClr val="FFFFFF">
                <a:alpha val="50000"/>
              </a:srgbClr>
            </a:solidFill>
          </a:ln>
        </p:spPr>
      </p:sp>
      <p:sp>
        <p:nvSpPr>
          <p:cNvPr id="16" name="Polyline 16"/>
          <p:cNvSpPr/>
          <p:nvPr/>
        </p:nvSpPr>
        <p:spPr>
          <a:xfrm>
            <a:off x="4476750" y="3238500"/>
            <a:ext cx="1000125" cy="1095375"/>
          </a:xfrm>
          <a:custGeom>
            <a:avLst/>
            <a:gdLst/>
            <a:ahLst/>
            <a:cxnLst/>
            <a:rect l="l" t="t" r="r" b="b"/>
            <a:pathLst>
              <a:path w="1000125" h="1095375">
                <a:moveTo>
                  <a:pt x="0" y="1095375"/>
                </a:moveTo>
                <a:lnTo>
                  <a:pt x="476250" y="571500"/>
                </a:lnTo>
                <a:lnTo>
                  <a:pt x="1000125" y="0"/>
                </a:lnTo>
              </a:path>
            </a:pathLst>
          </a:custGeom>
          <a:noFill/>
          <a:ln w="28575">
            <a:solidFill>
              <a:srgbClr val="FF6B47">
                <a:alpha val="55000"/>
              </a:srgbClr>
            </a:solidFill>
          </a:ln>
        </p:spPr>
      </p:sp>
      <p:sp>
        <p:nvSpPr>
          <p:cNvPr id="17" name="Ellipse 17"/>
          <p:cNvSpPr/>
          <p:nvPr/>
        </p:nvSpPr>
        <p:spPr>
          <a:xfrm>
            <a:off x="6143625" y="1952625"/>
            <a:ext cx="95250" cy="95250"/>
          </a:xfrm>
          <a:prstGeom prst="ellipse">
            <a:avLst/>
          </a:prstGeom>
          <a:solidFill>
            <a:srgbClr val="FF6B47"/>
          </a:solidFill>
          <a:ln>
            <a:noFill/>
          </a:ln>
        </p:spPr>
      </p:sp>
      <p:sp>
        <p:nvSpPr>
          <p:cNvPr id="18" name="Ellipse 18"/>
          <p:cNvSpPr/>
          <p:nvPr/>
        </p:nvSpPr>
        <p:spPr>
          <a:xfrm>
            <a:off x="6086475" y="1895475"/>
            <a:ext cx="209550" cy="209550"/>
          </a:xfrm>
          <a:prstGeom prst="ellipse">
            <a:avLst/>
          </a:prstGeom>
          <a:solidFill>
            <a:srgbClr val="FF6B47">
              <a:alpha val="25000"/>
            </a:srgbClr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744855" y="616268"/>
            <a:ext cx="2259818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SPACEX · IPO RESEARCH</a:t>
            </a:r>
          </a:p>
        </p:txBody>
      </p:sp>
      <p:sp>
        <p:nvSpPr>
          <p:cNvPr id="20" name="Line 20"/>
          <p:cNvSpPr/>
          <p:nvPr/>
        </p:nvSpPr>
        <p:spPr>
          <a:xfrm>
            <a:off x="762000" y="876300"/>
            <a:ext cx="2286000" cy="9525"/>
          </a:xfrm>
          <a:custGeom>
            <a:avLst/>
            <a:gdLst/>
            <a:ahLst/>
            <a:cxnLst/>
            <a:rect l="l" t="t" r="r" b="b"/>
            <a:pathLst>
              <a:path w="2286000" h="9525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19050">
            <a:solidFill>
              <a:srgbClr val="5F99FF"/>
            </a:solidFill>
          </a:ln>
        </p:spPr>
      </p:sp>
      <p:sp>
        <p:nvSpPr>
          <p:cNvPr id="21" name="TextBox 21"/>
          <p:cNvSpPr txBox="1"/>
          <p:nvPr/>
        </p:nvSpPr>
        <p:spPr>
          <a:xfrm>
            <a:off x="4182732" y="2080260"/>
            <a:ext cx="3826535" cy="14630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SpaceX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1239" y="3234690"/>
            <a:ext cx="3029521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dirty="0">
                <a:solidFill>
                  <a:srgbClr val="BDD7EE"/>
                </a:solidFill>
                <a:latin typeface="Arial"/>
                <a:ea typeface="Microsoft YaHei"/>
                <a:cs typeface="Arial"/>
              </a:rPr>
              <a:t>上市分析 · 世纪 IPO 机会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01090" y="4930140"/>
            <a:ext cx="1627313" cy="670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3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$18.7B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27760" y="5442585"/>
            <a:ext cx="1169670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2025 年总营收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053840" y="4930140"/>
            <a:ext cx="1450191" cy="670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3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10.3M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080510" y="5442585"/>
            <a:ext cx="179184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Q1 2026 Starlink 用户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78090" y="4930140"/>
            <a:ext cx="1627313" cy="6705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30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$1.5T+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604760" y="5442585"/>
            <a:ext cx="1415034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IPO 目标估值区间</a:t>
            </a:r>
          </a:p>
        </p:txBody>
      </p:sp>
      <p:sp>
        <p:nvSpPr>
          <p:cNvPr id="29" name="Line 29"/>
          <p:cNvSpPr/>
          <p:nvPr/>
        </p:nvSpPr>
        <p:spPr>
          <a:xfrm>
            <a:off x="762000" y="5905500"/>
            <a:ext cx="10668000" cy="9525"/>
          </a:xfrm>
          <a:custGeom>
            <a:avLst/>
            <a:gdLst/>
            <a:ahLst/>
            <a:cxnLst/>
            <a:rect l="l" t="t" r="r" b="b"/>
            <a:pathLst>
              <a:path w="10668000" h="9525">
                <a:moveTo>
                  <a:pt x="0" y="0"/>
                </a:moveTo>
                <a:lnTo>
                  <a:pt x="10668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30" name="TextBox 30"/>
          <p:cNvSpPr txBox="1"/>
          <p:nvPr/>
        </p:nvSpPr>
        <p:spPr>
          <a:xfrm>
            <a:off x="746760" y="6347460"/>
            <a:ext cx="442074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数据截至 2026 年 6 月初 · 基于 SEC S-1 与公开报道整理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975152" y="6363652"/>
            <a:ext cx="146818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For Discussion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4762500" cy="6858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552450" y="1171575"/>
            <a:ext cx="104584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FFFFF">
                    <a:alpha val="70000"/>
                  </a:srgbClr>
                </a:solidFill>
                <a:latin typeface="Arial"/>
                <a:ea typeface="Microsoft YaHei"/>
                <a:cs typeface="Arial"/>
              </a:rPr>
              <a:t>CONTENTS</a:t>
            </a:r>
          </a:p>
        </p:txBody>
      </p:sp>
      <p:sp>
        <p:nvSpPr>
          <p:cNvPr id="5" name="Line 5"/>
          <p:cNvSpPr/>
          <p:nvPr/>
        </p:nvSpPr>
        <p:spPr>
          <a:xfrm>
            <a:off x="571500" y="1524000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</p:sp>
      <p:sp>
        <p:nvSpPr>
          <p:cNvPr id="6" name="TextBox 6"/>
          <p:cNvSpPr txBox="1"/>
          <p:nvPr/>
        </p:nvSpPr>
        <p:spPr>
          <a:xfrm>
            <a:off x="518160" y="1832610"/>
            <a:ext cx="1394841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目录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0545" y="2584132"/>
            <a:ext cx="3644598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SpaceX IPO · Table of Contents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7212" y="5879306"/>
            <a:ext cx="1835944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从现金流引擎到火星愿景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7212" y="6126956"/>
            <a:ext cx="203311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全面拆解史上最大 IPO 之一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97855" y="1568768"/>
            <a:ext cx="58635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PART 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82615" y="1867852"/>
            <a:ext cx="2802112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业务与技术全景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02618" y="2295049"/>
            <a:ext cx="255234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P03-05 · 三大业务 · 护城河 · 业务架构</a:t>
            </a:r>
          </a:p>
        </p:txBody>
      </p:sp>
      <p:sp>
        <p:nvSpPr>
          <p:cNvPr id="13" name="Line 13"/>
          <p:cNvSpPr/>
          <p:nvPr/>
        </p:nvSpPr>
        <p:spPr>
          <a:xfrm>
            <a:off x="5715000" y="2524125"/>
            <a:ext cx="952500" cy="9525"/>
          </a:xfrm>
          <a:custGeom>
            <a:avLst/>
            <a:gdLst/>
            <a:ahLst/>
            <a:cxnLst/>
            <a:rect l="l" t="t" r="r" b="b"/>
            <a:pathLst>
              <a:path w="952500" h="9525">
                <a:moveTo>
                  <a:pt x="0" y="0"/>
                </a:moveTo>
                <a:lnTo>
                  <a:pt x="952500" y="0"/>
                </a:lnTo>
              </a:path>
            </a:pathLst>
          </a:custGeom>
          <a:noFill/>
          <a:ln w="28575">
            <a:solidFill>
              <a:srgbClr val="004DBE"/>
            </a:solidFill>
          </a:ln>
        </p:spPr>
      </p:sp>
      <p:sp>
        <p:nvSpPr>
          <p:cNvPr id="14" name="TextBox 14"/>
          <p:cNvSpPr txBox="1"/>
          <p:nvPr/>
        </p:nvSpPr>
        <p:spPr>
          <a:xfrm>
            <a:off x="5697855" y="2902268"/>
            <a:ext cx="64550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PART II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82615" y="3201352"/>
            <a:ext cx="2802112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财务与商业模式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02618" y="3628549"/>
            <a:ext cx="270186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P06-07 · 财务 KPI 与估值 · Starlink 飞轮</a:t>
            </a:r>
          </a:p>
        </p:txBody>
      </p:sp>
      <p:sp>
        <p:nvSpPr>
          <p:cNvPr id="17" name="Line 17"/>
          <p:cNvSpPr/>
          <p:nvPr/>
        </p:nvSpPr>
        <p:spPr>
          <a:xfrm>
            <a:off x="5715000" y="3857625"/>
            <a:ext cx="952500" cy="9525"/>
          </a:xfrm>
          <a:custGeom>
            <a:avLst/>
            <a:gdLst/>
            <a:ahLst/>
            <a:cxnLst/>
            <a:rect l="l" t="t" r="r" b="b"/>
            <a:pathLst>
              <a:path w="952500" h="9525">
                <a:moveTo>
                  <a:pt x="0" y="0"/>
                </a:moveTo>
                <a:lnTo>
                  <a:pt x="952500" y="0"/>
                </a:lnTo>
              </a:path>
            </a:pathLst>
          </a:custGeom>
          <a:noFill/>
          <a:ln w="28575">
            <a:solidFill>
              <a:srgbClr val="004DBE"/>
            </a:solidFill>
          </a:ln>
        </p:spPr>
      </p:sp>
      <p:sp>
        <p:nvSpPr>
          <p:cNvPr id="18" name="TextBox 18"/>
          <p:cNvSpPr txBox="1"/>
          <p:nvPr/>
        </p:nvSpPr>
        <p:spPr>
          <a:xfrm>
            <a:off x="5697855" y="4235768"/>
            <a:ext cx="70465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PART III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82615" y="4534852"/>
            <a:ext cx="2802112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治理与竞争格局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702618" y="4962049"/>
            <a:ext cx="253098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P08-09 · 领导层与股权结构 · 竞争对手</a:t>
            </a:r>
          </a:p>
        </p:txBody>
      </p:sp>
      <p:sp>
        <p:nvSpPr>
          <p:cNvPr id="21" name="Line 21"/>
          <p:cNvSpPr/>
          <p:nvPr/>
        </p:nvSpPr>
        <p:spPr>
          <a:xfrm>
            <a:off x="5715000" y="5191125"/>
            <a:ext cx="952500" cy="9525"/>
          </a:xfrm>
          <a:custGeom>
            <a:avLst/>
            <a:gdLst/>
            <a:ahLst/>
            <a:cxnLst/>
            <a:rect l="l" t="t" r="r" b="b"/>
            <a:pathLst>
              <a:path w="952500" h="9525">
                <a:moveTo>
                  <a:pt x="0" y="0"/>
                </a:moveTo>
                <a:lnTo>
                  <a:pt x="952500" y="0"/>
                </a:lnTo>
              </a:path>
            </a:pathLst>
          </a:custGeom>
          <a:noFill/>
          <a:ln w="28575">
            <a:solidFill>
              <a:srgbClr val="004DBE"/>
            </a:solidFill>
          </a:ln>
        </p:spPr>
      </p:sp>
      <p:sp>
        <p:nvSpPr>
          <p:cNvPr id="22" name="TextBox 22"/>
          <p:cNvSpPr txBox="1"/>
          <p:nvPr/>
        </p:nvSpPr>
        <p:spPr>
          <a:xfrm>
            <a:off x="5697855" y="5521642"/>
            <a:ext cx="69480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PART IV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682615" y="5820728"/>
            <a:ext cx="4483622" cy="5181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里程碑 · 愿景 · 投资结论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702618" y="6247924"/>
            <a:ext cx="262354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P10-12 · 发展里程碑 · 愿景路线图 · 结论</a:t>
            </a:r>
          </a:p>
        </p:txBody>
      </p:sp>
      <p:sp>
        <p:nvSpPr>
          <p:cNvPr id="25" name="Line 25"/>
          <p:cNvSpPr/>
          <p:nvPr/>
        </p:nvSpPr>
        <p:spPr>
          <a:xfrm>
            <a:off x="5715000" y="6477000"/>
            <a:ext cx="952500" cy="9525"/>
          </a:xfrm>
          <a:custGeom>
            <a:avLst/>
            <a:gdLst/>
            <a:ahLst/>
            <a:cxnLst/>
            <a:rect l="l" t="t" r="r" b="b"/>
            <a:pathLst>
              <a:path w="952500" h="9525">
                <a:moveTo>
                  <a:pt x="0" y="0"/>
                </a:moveTo>
                <a:lnTo>
                  <a:pt x="952500" y="0"/>
                </a:lnTo>
              </a:path>
            </a:pathLst>
          </a:custGeom>
          <a:noFill/>
          <a:ln w="28575">
            <a:solidFill>
              <a:srgbClr val="004DBE"/>
            </a:solidFill>
          </a:ln>
        </p:spPr>
      </p:sp>
      <p:sp>
        <p:nvSpPr>
          <p:cNvPr id="26" name="TextBox 26"/>
          <p:cNvSpPr txBox="1"/>
          <p:nvPr/>
        </p:nvSpPr>
        <p:spPr>
          <a:xfrm>
            <a:off x="10941272" y="6554152"/>
            <a:ext cx="50206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0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4288169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三大业务板块 · 一个增长飞轮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642008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Starlink 提供现金流 · Space 提供运力 · AI 提供长期想象空间（2025 财年，S-1 口径）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571500" y="1619250"/>
            <a:ext cx="3524250" cy="4095750"/>
          </a:xfrm>
          <a:prstGeom prst="rect">
            <a:avLst/>
          </a:prstGeom>
          <a:solidFill>
            <a:srgbClr val="FFFFFF"/>
          </a:solidFill>
          <a:ln w="19050">
            <a:solidFill>
              <a:srgbClr val="5F99FF"/>
            </a:solidFill>
          </a:ln>
        </p:spPr>
      </p:sp>
      <p:sp>
        <p:nvSpPr>
          <p:cNvPr id="8" name="Rectangle 8"/>
          <p:cNvSpPr/>
          <p:nvPr/>
        </p:nvSpPr>
        <p:spPr>
          <a:xfrm>
            <a:off x="571500" y="1619250"/>
            <a:ext cx="3524250" cy="4762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043666" y="1752600"/>
            <a:ext cx="2579918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01 · Space 发射与航天器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855" y="2254568"/>
            <a:ext cx="284984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高频发射 · 重资投入 Starship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665" y="2629852"/>
            <a:ext cx="151418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2025 营收 $40.9 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8665" y="2867978"/>
            <a:ext cx="264899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运营亏损 $6.6 亿（Starship 研发）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8665" y="3106102"/>
            <a:ext cx="192057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2025 年约 170 次入轨发射</a:t>
            </a:r>
          </a:p>
        </p:txBody>
      </p:sp>
      <p:sp>
        <p:nvSpPr>
          <p:cNvPr id="14" name="Line 14"/>
          <p:cNvSpPr/>
          <p:nvPr/>
        </p:nvSpPr>
        <p:spPr>
          <a:xfrm>
            <a:off x="762000" y="5334000"/>
            <a:ext cx="3143250" cy="9525"/>
          </a:xfrm>
          <a:custGeom>
            <a:avLst/>
            <a:gdLst/>
            <a:ahLst/>
            <a:cxnLst/>
            <a:rect l="l" t="t" r="r" b="b"/>
            <a:pathLst>
              <a:path w="3143250" h="9525">
                <a:moveTo>
                  <a:pt x="0" y="0"/>
                </a:moveTo>
                <a:lnTo>
                  <a:pt x="3143250" y="0"/>
                </a:lnTo>
              </a:path>
            </a:pathLst>
          </a:custGeom>
          <a:noFill/>
          <a:ln w="9525">
            <a:solidFill>
              <a:srgbClr val="9CA3AF"/>
            </a:solidFill>
          </a:ln>
        </p:spPr>
      </p:sp>
      <p:sp>
        <p:nvSpPr>
          <p:cNvPr id="15" name="Line 15"/>
          <p:cNvSpPr/>
          <p:nvPr/>
        </p:nvSpPr>
        <p:spPr>
          <a:xfrm>
            <a:off x="762000" y="3619500"/>
            <a:ext cx="9525" cy="1714500"/>
          </a:xfrm>
          <a:custGeom>
            <a:avLst/>
            <a:gdLst/>
            <a:ahLst/>
            <a:cxnLst/>
            <a:rect l="l" t="t" r="r" b="b"/>
            <a:pathLst>
              <a:path w="9525" h="1714500">
                <a:moveTo>
                  <a:pt x="0" y="0"/>
                </a:moveTo>
                <a:lnTo>
                  <a:pt x="0" y="1714500"/>
                </a:lnTo>
              </a:path>
            </a:pathLst>
          </a:custGeom>
          <a:noFill/>
          <a:ln w="9525">
            <a:solidFill>
              <a:srgbClr val="9CA3AF"/>
            </a:solidFill>
          </a:ln>
        </p:spPr>
      </p:sp>
      <p:sp>
        <p:nvSpPr>
          <p:cNvPr id="16" name="Rectangle 16"/>
          <p:cNvSpPr/>
          <p:nvPr/>
        </p:nvSpPr>
        <p:spPr>
          <a:xfrm>
            <a:off x="952500" y="4752975"/>
            <a:ext cx="476250" cy="581025"/>
          </a:xfrm>
          <a:prstGeom prst="rect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1120538" y="4560570"/>
            <a:ext cx="1401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61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7607" y="5416391"/>
            <a:ext cx="28603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2022</a:t>
            </a:r>
          </a:p>
        </p:txBody>
      </p:sp>
      <p:sp>
        <p:nvSpPr>
          <p:cNvPr id="19" name="Rectangle 19"/>
          <p:cNvSpPr/>
          <p:nvPr/>
        </p:nvSpPr>
        <p:spPr>
          <a:xfrm>
            <a:off x="1714500" y="4419600"/>
            <a:ext cx="476250" cy="914400"/>
          </a:xfrm>
          <a:prstGeom prst="rect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1865286" y="4227195"/>
            <a:ext cx="17467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96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09607" y="5416391"/>
            <a:ext cx="28603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2023</a:t>
            </a:r>
          </a:p>
        </p:txBody>
      </p:sp>
      <p:sp>
        <p:nvSpPr>
          <p:cNvPr id="22" name="Rectangle 22"/>
          <p:cNvSpPr/>
          <p:nvPr/>
        </p:nvSpPr>
        <p:spPr>
          <a:xfrm>
            <a:off x="2476500" y="4057650"/>
            <a:ext cx="476250" cy="12763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2606583" y="3865245"/>
            <a:ext cx="21608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134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71607" y="5416391"/>
            <a:ext cx="28603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2024</a:t>
            </a:r>
          </a:p>
        </p:txBody>
      </p:sp>
      <p:sp>
        <p:nvSpPr>
          <p:cNvPr id="25" name="Rectangle 25"/>
          <p:cNvSpPr/>
          <p:nvPr/>
        </p:nvSpPr>
        <p:spPr>
          <a:xfrm>
            <a:off x="3238500" y="3714750"/>
            <a:ext cx="476250" cy="1619250"/>
          </a:xfrm>
          <a:prstGeom prst="rect">
            <a:avLst/>
          </a:prstGeom>
          <a:solidFill>
            <a:srgbClr val="FF6B47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3330628" y="3522345"/>
            <a:ext cx="29199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~170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326980" y="5416391"/>
            <a:ext cx="29929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2025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60446" y="5578316"/>
            <a:ext cx="134635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年度入轨发射次数（次）</a:t>
            </a:r>
          </a:p>
        </p:txBody>
      </p:sp>
      <p:sp>
        <p:nvSpPr>
          <p:cNvPr id="29" name="Rectangle 29"/>
          <p:cNvSpPr/>
          <p:nvPr/>
        </p:nvSpPr>
        <p:spPr>
          <a:xfrm>
            <a:off x="4333875" y="1619250"/>
            <a:ext cx="3524250" cy="4095750"/>
          </a:xfrm>
          <a:prstGeom prst="rect">
            <a:avLst/>
          </a:prstGeom>
          <a:solidFill>
            <a:srgbClr val="FFFFFF"/>
          </a:solidFill>
          <a:ln w="19050">
            <a:solidFill>
              <a:srgbClr val="5F99FF"/>
            </a:solidFill>
          </a:ln>
        </p:spPr>
      </p:sp>
      <p:sp>
        <p:nvSpPr>
          <p:cNvPr id="30" name="Rectangle 30"/>
          <p:cNvSpPr/>
          <p:nvPr/>
        </p:nvSpPr>
        <p:spPr>
          <a:xfrm>
            <a:off x="4333875" y="1619250"/>
            <a:ext cx="3524250" cy="4762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31" name="TextBox 31"/>
          <p:cNvSpPr txBox="1"/>
          <p:nvPr/>
        </p:nvSpPr>
        <p:spPr>
          <a:xfrm>
            <a:off x="4760035" y="1752600"/>
            <a:ext cx="267192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02 · Starlink 卫星互联网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507230" y="2254568"/>
            <a:ext cx="2756680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核心盈利引擎 · 用户高速放量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511040" y="2629852"/>
            <a:ext cx="224261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2025 营收 $113.9 亿（占 61%）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511040" y="2867978"/>
            <a:ext cx="143751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运营利润 $44.2 亿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511040" y="3106102"/>
            <a:ext cx="225028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164+ 国家 · 每周产 ~70 颗卫星</a:t>
            </a:r>
          </a:p>
        </p:txBody>
      </p:sp>
      <p:sp>
        <p:nvSpPr>
          <p:cNvPr id="36" name="Line 36"/>
          <p:cNvSpPr/>
          <p:nvPr/>
        </p:nvSpPr>
        <p:spPr>
          <a:xfrm>
            <a:off x="4524375" y="5334000"/>
            <a:ext cx="3143250" cy="9525"/>
          </a:xfrm>
          <a:custGeom>
            <a:avLst/>
            <a:gdLst/>
            <a:ahLst/>
            <a:cxnLst/>
            <a:rect l="l" t="t" r="r" b="b"/>
            <a:pathLst>
              <a:path w="3143250" h="9525">
                <a:moveTo>
                  <a:pt x="0" y="0"/>
                </a:moveTo>
                <a:lnTo>
                  <a:pt x="3143250" y="0"/>
                </a:lnTo>
              </a:path>
            </a:pathLst>
          </a:custGeom>
          <a:noFill/>
          <a:ln w="9525">
            <a:solidFill>
              <a:srgbClr val="9CA3AF"/>
            </a:solidFill>
          </a:ln>
        </p:spPr>
      </p:sp>
      <p:sp>
        <p:nvSpPr>
          <p:cNvPr id="37" name="Line 37"/>
          <p:cNvSpPr/>
          <p:nvPr/>
        </p:nvSpPr>
        <p:spPr>
          <a:xfrm>
            <a:off x="4524375" y="3619500"/>
            <a:ext cx="9525" cy="1714500"/>
          </a:xfrm>
          <a:custGeom>
            <a:avLst/>
            <a:gdLst/>
            <a:ahLst/>
            <a:cxnLst/>
            <a:rect l="l" t="t" r="r" b="b"/>
            <a:pathLst>
              <a:path w="9525" h="1714500">
                <a:moveTo>
                  <a:pt x="0" y="0"/>
                </a:moveTo>
                <a:lnTo>
                  <a:pt x="0" y="1714500"/>
                </a:lnTo>
              </a:path>
            </a:pathLst>
          </a:custGeom>
          <a:noFill/>
          <a:ln w="9525">
            <a:solidFill>
              <a:srgbClr val="9CA3AF"/>
            </a:solidFill>
          </a:ln>
        </p:spPr>
      </p:sp>
      <p:sp>
        <p:nvSpPr>
          <p:cNvPr id="38" name="TextBox 38"/>
          <p:cNvSpPr txBox="1"/>
          <p:nvPr/>
        </p:nvSpPr>
        <p:spPr>
          <a:xfrm>
            <a:off x="4291965" y="3586162"/>
            <a:ext cx="19431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12M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324826" y="4443412"/>
            <a:ext cx="161449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6M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406979" y="5300662"/>
            <a:ext cx="79296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</a:t>
            </a:r>
          </a:p>
        </p:txBody>
      </p:sp>
      <p:sp>
        <p:nvSpPr>
          <p:cNvPr id="41" name="Polyline 41"/>
          <p:cNvSpPr/>
          <p:nvPr/>
        </p:nvSpPr>
        <p:spPr>
          <a:xfrm>
            <a:off x="4667250" y="3867150"/>
            <a:ext cx="2952750" cy="1323975"/>
          </a:xfrm>
          <a:custGeom>
            <a:avLst/>
            <a:gdLst/>
            <a:ahLst/>
            <a:cxnLst/>
            <a:rect l="l" t="t" r="r" b="b"/>
            <a:pathLst>
              <a:path w="2952750" h="1323975">
                <a:moveTo>
                  <a:pt x="0" y="1323975"/>
                </a:moveTo>
                <a:lnTo>
                  <a:pt x="714375" y="1133475"/>
                </a:lnTo>
                <a:lnTo>
                  <a:pt x="1476375" y="809625"/>
                </a:lnTo>
                <a:lnTo>
                  <a:pt x="2190750" y="466725"/>
                </a:lnTo>
                <a:lnTo>
                  <a:pt x="2952750" y="0"/>
                </a:lnTo>
              </a:path>
            </a:pathLst>
          </a:custGeom>
          <a:noFill/>
          <a:ln w="28575">
            <a:solidFill>
              <a:srgbClr val="5F99FF"/>
            </a:solidFill>
          </a:ln>
        </p:spPr>
      </p:sp>
      <p:sp>
        <p:nvSpPr>
          <p:cNvPr id="42" name="Ellipse 42"/>
          <p:cNvSpPr/>
          <p:nvPr/>
        </p:nvSpPr>
        <p:spPr>
          <a:xfrm>
            <a:off x="4629150" y="5153025"/>
            <a:ext cx="76200" cy="76200"/>
          </a:xfrm>
          <a:prstGeom prst="ellipse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3" name="Ellipse 43"/>
          <p:cNvSpPr/>
          <p:nvPr/>
        </p:nvSpPr>
        <p:spPr>
          <a:xfrm>
            <a:off x="5343525" y="4962525"/>
            <a:ext cx="76200" cy="76200"/>
          </a:xfrm>
          <a:prstGeom prst="ellipse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4" name="Ellipse 44"/>
          <p:cNvSpPr/>
          <p:nvPr/>
        </p:nvSpPr>
        <p:spPr>
          <a:xfrm>
            <a:off x="6105525" y="4638675"/>
            <a:ext cx="76200" cy="76200"/>
          </a:xfrm>
          <a:prstGeom prst="ellipse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5" name="Ellipse 45"/>
          <p:cNvSpPr/>
          <p:nvPr/>
        </p:nvSpPr>
        <p:spPr>
          <a:xfrm>
            <a:off x="6819900" y="4295775"/>
            <a:ext cx="76200" cy="76200"/>
          </a:xfrm>
          <a:prstGeom prst="ellipse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6" name="Ellipse 46"/>
          <p:cNvSpPr/>
          <p:nvPr/>
        </p:nvSpPr>
        <p:spPr>
          <a:xfrm>
            <a:off x="7562850" y="3810000"/>
            <a:ext cx="114300" cy="114300"/>
          </a:xfrm>
          <a:prstGeom prst="ellipse">
            <a:avLst/>
          </a:prstGeom>
          <a:solidFill>
            <a:srgbClr val="FF6B47"/>
          </a:solidFill>
          <a:ln>
            <a:noFill/>
          </a:ln>
        </p:spPr>
      </p:sp>
      <p:sp>
        <p:nvSpPr>
          <p:cNvPr id="47" name="TextBox 47"/>
          <p:cNvSpPr txBox="1"/>
          <p:nvPr/>
        </p:nvSpPr>
        <p:spPr>
          <a:xfrm>
            <a:off x="4557367" y="5416391"/>
            <a:ext cx="21976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'22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271742" y="5416391"/>
            <a:ext cx="21976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'23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033742" y="5416391"/>
            <a:ext cx="21976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'24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6748117" y="5416391"/>
            <a:ext cx="21976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'25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438726" y="5416391"/>
            <a:ext cx="362548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Q1'26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058335" y="5578316"/>
            <a:ext cx="207533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Starlink 全球用户数（百万） · 10.3M</a:t>
            </a:r>
          </a:p>
        </p:txBody>
      </p:sp>
      <p:sp>
        <p:nvSpPr>
          <p:cNvPr id="53" name="Rectangle 53"/>
          <p:cNvSpPr/>
          <p:nvPr/>
        </p:nvSpPr>
        <p:spPr>
          <a:xfrm>
            <a:off x="8096250" y="1619250"/>
            <a:ext cx="3524250" cy="4095750"/>
          </a:xfrm>
          <a:prstGeom prst="rect">
            <a:avLst/>
          </a:prstGeom>
          <a:solidFill>
            <a:srgbClr val="FFFFFF"/>
          </a:solidFill>
          <a:ln w="19050">
            <a:solidFill>
              <a:srgbClr val="5F99FF"/>
            </a:solidFill>
          </a:ln>
        </p:spPr>
      </p:sp>
      <p:sp>
        <p:nvSpPr>
          <p:cNvPr id="54" name="Rectangle 54"/>
          <p:cNvSpPr/>
          <p:nvPr/>
        </p:nvSpPr>
        <p:spPr>
          <a:xfrm>
            <a:off x="8096250" y="1619250"/>
            <a:ext cx="3524250" cy="4762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55" name="TextBox 55"/>
          <p:cNvSpPr txBox="1"/>
          <p:nvPr/>
        </p:nvSpPr>
        <p:spPr>
          <a:xfrm>
            <a:off x="8827198" y="1752600"/>
            <a:ext cx="2062353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03 · AI（xAI 整合）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8269605" y="2254568"/>
            <a:ext cx="272562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2026 并入 · 高 Capex 培育期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273415" y="2629852"/>
            <a:ext cx="151418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2025 营收 $32.0 亿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8273415" y="2867978"/>
            <a:ext cx="238063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运营亏损 $63.6 亿（Colossus）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273415" y="3106102"/>
            <a:ext cx="224261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目标：地面 + 轨道 AI 数据中心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460982" y="3533299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AI 协同布局</a:t>
            </a:r>
          </a:p>
        </p:txBody>
      </p:sp>
      <p:sp>
        <p:nvSpPr>
          <p:cNvPr id="61" name="Rectangle 61"/>
          <p:cNvSpPr/>
          <p:nvPr/>
        </p:nvSpPr>
        <p:spPr>
          <a:xfrm>
            <a:off x="9286875" y="3810000"/>
            <a:ext cx="1143000" cy="381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62" name="TextBox 62"/>
          <p:cNvSpPr txBox="1"/>
          <p:nvPr/>
        </p:nvSpPr>
        <p:spPr>
          <a:xfrm>
            <a:off x="9490886" y="3942874"/>
            <a:ext cx="73497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xAI · Grok</a:t>
            </a:r>
          </a:p>
        </p:txBody>
      </p:sp>
      <p:sp>
        <p:nvSpPr>
          <p:cNvPr id="63" name="Line 63"/>
          <p:cNvSpPr/>
          <p:nvPr/>
        </p:nvSpPr>
        <p:spPr>
          <a:xfrm>
            <a:off x="8620125" y="4191000"/>
            <a:ext cx="952500" cy="476250"/>
          </a:xfrm>
          <a:custGeom>
            <a:avLst/>
            <a:gdLst/>
            <a:ahLst/>
            <a:cxnLst/>
            <a:rect l="l" t="t" r="r" b="b"/>
            <a:pathLst>
              <a:path w="952500" h="476250">
                <a:moveTo>
                  <a:pt x="952500" y="0"/>
                </a:moveTo>
                <a:lnTo>
                  <a:pt x="0" y="476250"/>
                </a:lnTo>
              </a:path>
            </a:pathLst>
          </a:custGeom>
          <a:noFill/>
          <a:ln w="14288">
            <a:solidFill>
              <a:srgbClr val="5F99FF"/>
            </a:solidFill>
          </a:ln>
        </p:spPr>
      </p:sp>
      <p:sp>
        <p:nvSpPr>
          <p:cNvPr id="64" name="Line 64"/>
          <p:cNvSpPr/>
          <p:nvPr/>
        </p:nvSpPr>
        <p:spPr>
          <a:xfrm>
            <a:off x="9858375" y="4191000"/>
            <a:ext cx="9525" cy="476250"/>
          </a:xfrm>
          <a:custGeom>
            <a:avLst/>
            <a:gdLst/>
            <a:ahLst/>
            <a:cxnLst/>
            <a:rect l="l" t="t" r="r" b="b"/>
            <a:pathLst>
              <a:path w="9525" h="476250">
                <a:moveTo>
                  <a:pt x="0" y="0"/>
                </a:moveTo>
                <a:lnTo>
                  <a:pt x="0" y="476250"/>
                </a:lnTo>
              </a:path>
            </a:pathLst>
          </a:custGeom>
          <a:noFill/>
          <a:ln w="14288">
            <a:solidFill>
              <a:srgbClr val="5F99FF"/>
            </a:solidFill>
          </a:ln>
        </p:spPr>
      </p:sp>
      <p:sp>
        <p:nvSpPr>
          <p:cNvPr id="65" name="Line 65"/>
          <p:cNvSpPr/>
          <p:nvPr/>
        </p:nvSpPr>
        <p:spPr>
          <a:xfrm>
            <a:off x="10144125" y="4191000"/>
            <a:ext cx="952500" cy="476250"/>
          </a:xfrm>
          <a:custGeom>
            <a:avLst/>
            <a:gdLst/>
            <a:ahLst/>
            <a:cxnLst/>
            <a:rect l="l" t="t" r="r" b="b"/>
            <a:pathLst>
              <a:path w="952500" h="476250">
                <a:moveTo>
                  <a:pt x="0" y="0"/>
                </a:moveTo>
                <a:lnTo>
                  <a:pt x="952500" y="476250"/>
                </a:lnTo>
              </a:path>
            </a:pathLst>
          </a:custGeom>
          <a:noFill/>
          <a:ln w="14288">
            <a:solidFill>
              <a:srgbClr val="5F99FF"/>
            </a:solidFill>
          </a:ln>
        </p:spPr>
      </p:sp>
      <p:sp>
        <p:nvSpPr>
          <p:cNvPr id="66" name="Rectangle 66"/>
          <p:cNvSpPr/>
          <p:nvPr/>
        </p:nvSpPr>
        <p:spPr>
          <a:xfrm>
            <a:off x="8239125" y="4667250"/>
            <a:ext cx="762000" cy="333375"/>
          </a:xfrm>
          <a:prstGeom prst="rect">
            <a:avLst/>
          </a:prstGeom>
          <a:solidFill>
            <a:srgbClr val="FFFFFF"/>
          </a:solidFill>
          <a:ln w="14288">
            <a:solidFill>
              <a:srgbClr val="3B82F6"/>
            </a:solidFill>
          </a:ln>
        </p:spPr>
      </p:sp>
      <p:sp>
        <p:nvSpPr>
          <p:cNvPr id="67" name="TextBox 67"/>
          <p:cNvSpPr txBox="1"/>
          <p:nvPr/>
        </p:nvSpPr>
        <p:spPr>
          <a:xfrm>
            <a:off x="8322309" y="4789170"/>
            <a:ext cx="59563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Colossus</a:t>
            </a:r>
          </a:p>
        </p:txBody>
      </p:sp>
      <p:sp>
        <p:nvSpPr>
          <p:cNvPr id="68" name="Rectangle 68"/>
          <p:cNvSpPr/>
          <p:nvPr/>
        </p:nvSpPr>
        <p:spPr>
          <a:xfrm>
            <a:off x="9477375" y="4667250"/>
            <a:ext cx="762000" cy="333375"/>
          </a:xfrm>
          <a:prstGeom prst="rect">
            <a:avLst/>
          </a:prstGeom>
          <a:solidFill>
            <a:srgbClr val="FFFFFF"/>
          </a:solidFill>
          <a:ln w="14288">
            <a:solidFill>
              <a:srgbClr val="3B82F6"/>
            </a:solidFill>
          </a:ln>
        </p:spPr>
      </p:sp>
      <p:sp>
        <p:nvSpPr>
          <p:cNvPr id="69" name="TextBox 69"/>
          <p:cNvSpPr txBox="1"/>
          <p:nvPr/>
        </p:nvSpPr>
        <p:spPr>
          <a:xfrm>
            <a:off x="9650270" y="4789170"/>
            <a:ext cx="41620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X 数据</a:t>
            </a:r>
          </a:p>
        </p:txBody>
      </p:sp>
      <p:sp>
        <p:nvSpPr>
          <p:cNvPr id="70" name="Rectangle 70"/>
          <p:cNvSpPr/>
          <p:nvPr/>
        </p:nvSpPr>
        <p:spPr>
          <a:xfrm>
            <a:off x="10715625" y="4667250"/>
            <a:ext cx="762000" cy="333375"/>
          </a:xfrm>
          <a:prstGeom prst="rect">
            <a:avLst/>
          </a:prstGeom>
          <a:solidFill>
            <a:srgbClr val="FFFFFF"/>
          </a:solidFill>
          <a:ln w="14288">
            <a:solidFill>
              <a:srgbClr val="FF6B47"/>
            </a:solidFill>
          </a:ln>
        </p:spPr>
      </p:sp>
      <p:sp>
        <p:nvSpPr>
          <p:cNvPr id="71" name="TextBox 71"/>
          <p:cNvSpPr txBox="1"/>
          <p:nvPr/>
        </p:nvSpPr>
        <p:spPr>
          <a:xfrm>
            <a:off x="10871071" y="4797266"/>
            <a:ext cx="45110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轨道 DC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489156" y="5130641"/>
            <a:ext cx="26193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模型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9537633" y="5130641"/>
            <a:ext cx="64148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算力 + 数据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0920472" y="5130641"/>
            <a:ext cx="3523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2028+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995422" y="5578316"/>
            <a:ext cx="17259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辐射冷却 · 轨道算力为长期方向</a:t>
            </a:r>
          </a:p>
        </p:txBody>
      </p:sp>
      <p:sp>
        <p:nvSpPr>
          <p:cNvPr id="76" name="Rectangle 76"/>
          <p:cNvSpPr/>
          <p:nvPr/>
        </p:nvSpPr>
        <p:spPr>
          <a:xfrm>
            <a:off x="571500" y="6000750"/>
            <a:ext cx="11049000" cy="4381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77" name="TextBox 77"/>
          <p:cNvSpPr txBox="1"/>
          <p:nvPr/>
        </p:nvSpPr>
        <p:spPr>
          <a:xfrm>
            <a:off x="3299533" y="6140768"/>
            <a:ext cx="559293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Starlink 现金流哺育 Space 与 AI · 三引擎构成长期增长飞轮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0976181" y="6562249"/>
            <a:ext cx="4662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4288169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护城河 · 难以复制的四重壁垒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5458897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成本领先 + 垂直整合 + 发射频次 + Starship 代差 · 共同构筑长期竞争优势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1977628" y="1552575"/>
            <a:ext cx="118824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护城河要素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57733" y="1818799"/>
            <a:ext cx="122803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Competitive Moat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01878" y="1552575"/>
            <a:ext cx="118824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旗舰运载器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46062" y="1818799"/>
            <a:ext cx="109987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Flagship Vehicle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96099" y="1552575"/>
            <a:ext cx="164830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可重复使用进程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52512" y="1818799"/>
            <a:ext cx="11354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Reusability Path</a:t>
            </a:r>
          </a:p>
        </p:txBody>
      </p:sp>
      <p:sp>
        <p:nvSpPr>
          <p:cNvPr id="13" name="Rectangle 13"/>
          <p:cNvSpPr/>
          <p:nvPr/>
        </p:nvSpPr>
        <p:spPr>
          <a:xfrm>
            <a:off x="762000" y="2095500"/>
            <a:ext cx="3619500" cy="36195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14" name="Rectangle 14"/>
          <p:cNvSpPr/>
          <p:nvPr/>
        </p:nvSpPr>
        <p:spPr>
          <a:xfrm>
            <a:off x="952500" y="2286000"/>
            <a:ext cx="1143000" cy="34290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1188625" y="23917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成本领先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72665" y="2391728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复用摊薄单位发射成本</a:t>
            </a:r>
          </a:p>
        </p:txBody>
      </p:sp>
      <p:sp>
        <p:nvSpPr>
          <p:cNvPr id="17" name="Rectangle 17"/>
          <p:cNvSpPr/>
          <p:nvPr/>
        </p:nvSpPr>
        <p:spPr>
          <a:xfrm>
            <a:off x="952500" y="2819400"/>
            <a:ext cx="1143000" cy="34290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1188625" y="29251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垂直整合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72665" y="2925128"/>
            <a:ext cx="160620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火箭 / 卫星 / 终端自研</a:t>
            </a:r>
          </a:p>
        </p:txBody>
      </p:sp>
      <p:sp>
        <p:nvSpPr>
          <p:cNvPr id="20" name="Rectangle 20"/>
          <p:cNvSpPr/>
          <p:nvPr/>
        </p:nvSpPr>
        <p:spPr>
          <a:xfrm>
            <a:off x="952500" y="3352800"/>
            <a:ext cx="1143000" cy="34290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1188625" y="34585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发射频次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272665" y="3458528"/>
            <a:ext cx="133016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&gt;540 次复用助推器</a:t>
            </a:r>
          </a:p>
        </p:txBody>
      </p:sp>
      <p:sp>
        <p:nvSpPr>
          <p:cNvPr id="23" name="Rectangle 23"/>
          <p:cNvSpPr/>
          <p:nvPr/>
        </p:nvSpPr>
        <p:spPr>
          <a:xfrm>
            <a:off x="952500" y="3886200"/>
            <a:ext cx="1143000" cy="34290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1188625" y="39919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网络效应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72665" y="3991928"/>
            <a:ext cx="147585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Starlink 1030 万用户</a:t>
            </a:r>
          </a:p>
        </p:txBody>
      </p:sp>
      <p:sp>
        <p:nvSpPr>
          <p:cNvPr id="26" name="Rectangle 26"/>
          <p:cNvSpPr/>
          <p:nvPr/>
        </p:nvSpPr>
        <p:spPr>
          <a:xfrm>
            <a:off x="952500" y="4419600"/>
            <a:ext cx="1143000" cy="342900"/>
          </a:xfrm>
          <a:prstGeom prst="rect">
            <a:avLst/>
          </a:prstGeom>
          <a:solidFill>
            <a:srgbClr val="FF6B47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1188625" y="45253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代差优势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72665" y="4525328"/>
            <a:ext cx="147585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Starship 运力天花板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34024" y="5173028"/>
            <a:ext cx="267545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累计 ~650 次入轨发射 · &gt;99% 成功率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682925" y="5379720"/>
            <a:ext cx="1777651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已向轨道运送超 7,400 吨物资</a:t>
            </a:r>
          </a:p>
        </p:txBody>
      </p:sp>
      <p:sp>
        <p:nvSpPr>
          <p:cNvPr id="31" name="Rectangle 31"/>
          <p:cNvSpPr/>
          <p:nvPr/>
        </p:nvSpPr>
        <p:spPr>
          <a:xfrm>
            <a:off x="4572000" y="2095500"/>
            <a:ext cx="3048000" cy="3619500"/>
          </a:xfrm>
          <a:prstGeom prst="rect">
            <a:avLst/>
          </a:prstGeom>
          <a:solidFill>
            <a:srgbClr val="FFFFFF"/>
          </a:solidFill>
          <a:ln w="19050">
            <a:solidFill>
              <a:srgbClr val="5F99FF"/>
            </a:solidFill>
          </a:ln>
        </p:spPr>
      </p:sp>
      <p:sp>
        <p:nvSpPr>
          <p:cNvPr id="32" name="Rectangle 32"/>
          <p:cNvSpPr/>
          <p:nvPr/>
        </p:nvSpPr>
        <p:spPr>
          <a:xfrm>
            <a:off x="4572000" y="2095500"/>
            <a:ext cx="3048000" cy="6096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33" name="TextBox 33"/>
          <p:cNvSpPr txBox="1"/>
          <p:nvPr/>
        </p:nvSpPr>
        <p:spPr>
          <a:xfrm>
            <a:off x="5550004" y="2298382"/>
            <a:ext cx="1091991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Starship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043726" y="2902268"/>
            <a:ext cx="210454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完全可重复使用运载器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898148" y="3180874"/>
            <a:ext cx="239570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Fully Reusable Super-Heavy Launch</a:t>
            </a:r>
          </a:p>
        </p:txBody>
      </p:sp>
      <p:sp>
        <p:nvSpPr>
          <p:cNvPr id="36" name="Line 36"/>
          <p:cNvSpPr/>
          <p:nvPr/>
        </p:nvSpPr>
        <p:spPr>
          <a:xfrm>
            <a:off x="5143500" y="3524250"/>
            <a:ext cx="1905000" cy="9525"/>
          </a:xfrm>
          <a:custGeom>
            <a:avLst/>
            <a:gdLst/>
            <a:ahLst/>
            <a:cxnLst/>
            <a:rect l="l" t="t" r="r" b="b"/>
            <a:pathLst>
              <a:path w="1905000" h="9525">
                <a:moveTo>
                  <a:pt x="0" y="0"/>
                </a:moveTo>
                <a:lnTo>
                  <a:pt x="190500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37" name="TextBox 37"/>
          <p:cNvSpPr txBox="1"/>
          <p:nvPr/>
        </p:nvSpPr>
        <p:spPr>
          <a:xfrm>
            <a:off x="4748212" y="3736181"/>
            <a:ext cx="181129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目标 100+ 吨 LEO 载荷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748212" y="4050506"/>
            <a:ext cx="200025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箭体 + 助推器完全可复用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748212" y="4364831"/>
            <a:ext cx="24028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2024 Super Heavy 捕获已验证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48212" y="4679156"/>
            <a:ext cx="1844159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目标 H2 2026 载荷入轨</a:t>
            </a:r>
          </a:p>
        </p:txBody>
      </p:sp>
      <p:sp>
        <p:nvSpPr>
          <p:cNvPr id="41" name="Rectangle 41"/>
          <p:cNvSpPr/>
          <p:nvPr/>
        </p:nvSpPr>
        <p:spPr>
          <a:xfrm>
            <a:off x="4762500" y="5143500"/>
            <a:ext cx="2667000" cy="419100"/>
          </a:xfrm>
          <a:prstGeom prst="rect">
            <a:avLst/>
          </a:prstGeom>
          <a:solidFill>
            <a:srgbClr val="DCE8FF"/>
          </a:solidFill>
          <a:ln>
            <a:noFill/>
          </a:ln>
        </p:spPr>
      </p:sp>
      <p:sp>
        <p:nvSpPr>
          <p:cNvPr id="42" name="TextBox 42"/>
          <p:cNvSpPr txBox="1"/>
          <p:nvPr/>
        </p:nvSpPr>
        <p:spPr>
          <a:xfrm>
            <a:off x="5116544" y="5296852"/>
            <a:ext cx="195891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下一阶段成本曲线核心变量</a:t>
            </a:r>
          </a:p>
        </p:txBody>
      </p:sp>
      <p:sp>
        <p:nvSpPr>
          <p:cNvPr id="43" name="Rectangle 43"/>
          <p:cNvSpPr/>
          <p:nvPr/>
        </p:nvSpPr>
        <p:spPr>
          <a:xfrm>
            <a:off x="7810500" y="2095500"/>
            <a:ext cx="3619500" cy="36195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44" name="TextBox 44"/>
          <p:cNvSpPr txBox="1"/>
          <p:nvPr/>
        </p:nvSpPr>
        <p:spPr>
          <a:xfrm>
            <a:off x="8776906" y="2346960"/>
            <a:ext cx="168668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从一次性到完全复用</a:t>
            </a:r>
          </a:p>
        </p:txBody>
      </p:sp>
      <p:sp>
        <p:nvSpPr>
          <p:cNvPr id="45" name="Rectangle 45"/>
          <p:cNvSpPr/>
          <p:nvPr/>
        </p:nvSpPr>
        <p:spPr>
          <a:xfrm>
            <a:off x="8096250" y="2714625"/>
            <a:ext cx="3048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8FF"/>
            </a:solidFill>
          </a:ln>
        </p:spPr>
      </p:sp>
      <p:sp>
        <p:nvSpPr>
          <p:cNvPr id="46" name="Rectangle 46"/>
          <p:cNvSpPr/>
          <p:nvPr/>
        </p:nvSpPr>
        <p:spPr>
          <a:xfrm>
            <a:off x="8115300" y="2733675"/>
            <a:ext cx="400050" cy="400050"/>
          </a:xfrm>
          <a:prstGeom prst="rect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47" name="TextBox 47"/>
          <p:cNvSpPr txBox="1"/>
          <p:nvPr/>
        </p:nvSpPr>
        <p:spPr>
          <a:xfrm>
            <a:off x="8261771" y="2847975"/>
            <a:ext cx="10710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1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654415" y="2867978"/>
            <a:ext cx="166102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一次性火箭 — 行业基线</a:t>
            </a:r>
          </a:p>
        </p:txBody>
      </p:sp>
      <p:sp>
        <p:nvSpPr>
          <p:cNvPr id="49" name="Rectangle 49"/>
          <p:cNvSpPr/>
          <p:nvPr/>
        </p:nvSpPr>
        <p:spPr>
          <a:xfrm>
            <a:off x="8096250" y="3248025"/>
            <a:ext cx="3048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8FF"/>
            </a:solidFill>
          </a:ln>
        </p:spPr>
      </p:sp>
      <p:sp>
        <p:nvSpPr>
          <p:cNvPr id="50" name="Rectangle 50"/>
          <p:cNvSpPr/>
          <p:nvPr/>
        </p:nvSpPr>
        <p:spPr>
          <a:xfrm>
            <a:off x="8115300" y="3267075"/>
            <a:ext cx="400050" cy="4000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51" name="TextBox 51"/>
          <p:cNvSpPr txBox="1"/>
          <p:nvPr/>
        </p:nvSpPr>
        <p:spPr>
          <a:xfrm>
            <a:off x="8233017" y="3381375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2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654415" y="3401378"/>
            <a:ext cx="165297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助推器回收着陆 — 2015</a:t>
            </a:r>
          </a:p>
        </p:txBody>
      </p:sp>
      <p:sp>
        <p:nvSpPr>
          <p:cNvPr id="53" name="Rectangle 53"/>
          <p:cNvSpPr/>
          <p:nvPr/>
        </p:nvSpPr>
        <p:spPr>
          <a:xfrm>
            <a:off x="8096250" y="3781425"/>
            <a:ext cx="3048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8FF"/>
            </a:solidFill>
          </a:ln>
        </p:spPr>
      </p:sp>
      <p:sp>
        <p:nvSpPr>
          <p:cNvPr id="54" name="Rectangle 54"/>
          <p:cNvSpPr/>
          <p:nvPr/>
        </p:nvSpPr>
        <p:spPr>
          <a:xfrm>
            <a:off x="8115300" y="3800475"/>
            <a:ext cx="400050" cy="4000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55" name="TextBox 55"/>
          <p:cNvSpPr txBox="1"/>
          <p:nvPr/>
        </p:nvSpPr>
        <p:spPr>
          <a:xfrm>
            <a:off x="8233017" y="3914775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3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8654415" y="3934778"/>
            <a:ext cx="174153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助推器多次复用 — 2017+</a:t>
            </a:r>
          </a:p>
        </p:txBody>
      </p:sp>
      <p:sp>
        <p:nvSpPr>
          <p:cNvPr id="57" name="Rectangle 57"/>
          <p:cNvSpPr/>
          <p:nvPr/>
        </p:nvSpPr>
        <p:spPr>
          <a:xfrm>
            <a:off x="8096250" y="4314825"/>
            <a:ext cx="3048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DCE8FF"/>
            </a:solidFill>
          </a:ln>
        </p:spPr>
      </p:sp>
      <p:sp>
        <p:nvSpPr>
          <p:cNvPr id="58" name="Rectangle 58"/>
          <p:cNvSpPr/>
          <p:nvPr/>
        </p:nvSpPr>
        <p:spPr>
          <a:xfrm>
            <a:off x="8115300" y="4333875"/>
            <a:ext cx="400050" cy="4000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59" name="TextBox 59"/>
          <p:cNvSpPr txBox="1"/>
          <p:nvPr/>
        </p:nvSpPr>
        <p:spPr>
          <a:xfrm>
            <a:off x="8233017" y="4448175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4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8654415" y="4468178"/>
            <a:ext cx="18703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Super Heavy 捕获 — 2024</a:t>
            </a:r>
          </a:p>
        </p:txBody>
      </p:sp>
      <p:sp>
        <p:nvSpPr>
          <p:cNvPr id="61" name="Rectangle 61"/>
          <p:cNvSpPr/>
          <p:nvPr/>
        </p:nvSpPr>
        <p:spPr>
          <a:xfrm>
            <a:off x="8096250" y="4848225"/>
            <a:ext cx="3048000" cy="438150"/>
          </a:xfrm>
          <a:prstGeom prst="rect">
            <a:avLst/>
          </a:prstGeom>
          <a:solidFill>
            <a:srgbClr val="FFFFFF"/>
          </a:solidFill>
          <a:ln w="19050">
            <a:solidFill>
              <a:srgbClr val="FF6B47"/>
            </a:solidFill>
          </a:ln>
        </p:spPr>
      </p:sp>
      <p:sp>
        <p:nvSpPr>
          <p:cNvPr id="62" name="Rectangle 62"/>
          <p:cNvSpPr/>
          <p:nvPr/>
        </p:nvSpPr>
        <p:spPr>
          <a:xfrm>
            <a:off x="8115300" y="4867275"/>
            <a:ext cx="400050" cy="400050"/>
          </a:xfrm>
          <a:prstGeom prst="rect">
            <a:avLst/>
          </a:prstGeom>
          <a:solidFill>
            <a:srgbClr val="FF6B47"/>
          </a:solidFill>
          <a:ln>
            <a:noFill/>
          </a:ln>
        </p:spPr>
      </p:sp>
      <p:sp>
        <p:nvSpPr>
          <p:cNvPr id="63" name="TextBox 63"/>
          <p:cNvSpPr txBox="1"/>
          <p:nvPr/>
        </p:nvSpPr>
        <p:spPr>
          <a:xfrm>
            <a:off x="8233017" y="4981575"/>
            <a:ext cx="16461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5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8654415" y="5001578"/>
            <a:ext cx="189450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Starship 完全复用 — 目标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742795" y="5419249"/>
            <a:ext cx="175491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复用越彻底 · 单位成本越低</a:t>
            </a:r>
          </a:p>
        </p:txBody>
      </p:sp>
      <p:sp>
        <p:nvSpPr>
          <p:cNvPr id="66" name="Rectangle 66"/>
          <p:cNvSpPr/>
          <p:nvPr/>
        </p:nvSpPr>
        <p:spPr>
          <a:xfrm>
            <a:off x="571500" y="6000750"/>
            <a:ext cx="11049000" cy="43815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67" name="TextBox 67"/>
          <p:cNvSpPr txBox="1"/>
          <p:nvPr/>
        </p:nvSpPr>
        <p:spPr>
          <a:xfrm>
            <a:off x="3645528" y="6148864"/>
            <a:ext cx="490094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成本 + 整合 + 频次 + 代差 四位一体 · 对手短期难以追赶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0976181" y="6562249"/>
            <a:ext cx="4662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3322049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业务架构 · 三层能力栈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534388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从自研发动机到用户终端 · 垂直整合打通"造火箭—送上天—卖服务"全链路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571500" y="1619250"/>
            <a:ext cx="1333500" cy="1143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74157" y="1914525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应用层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9550" y="2228374"/>
            <a:ext cx="53740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Service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0069" y="2466499"/>
            <a:ext cx="41636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Layer</a:t>
            </a:r>
          </a:p>
        </p:txBody>
      </p:sp>
      <p:sp>
        <p:nvSpPr>
          <p:cNvPr id="11" name="Rectangle 11"/>
          <p:cNvSpPr/>
          <p:nvPr/>
        </p:nvSpPr>
        <p:spPr>
          <a:xfrm>
            <a:off x="571500" y="2952750"/>
            <a:ext cx="1333500" cy="1524000"/>
          </a:xfrm>
          <a:prstGeom prst="rect">
            <a:avLst/>
          </a:prstGeom>
          <a:solidFill>
            <a:srgbClr val="3B82F6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874157" y="3362325"/>
            <a:ext cx="72818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运载层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910" y="3676174"/>
            <a:ext cx="49468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Launch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0069" y="3914299"/>
            <a:ext cx="41636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Layer</a:t>
            </a:r>
          </a:p>
        </p:txBody>
      </p:sp>
      <p:sp>
        <p:nvSpPr>
          <p:cNvPr id="15" name="Rectangle 15"/>
          <p:cNvSpPr/>
          <p:nvPr/>
        </p:nvSpPr>
        <p:spPr>
          <a:xfrm>
            <a:off x="571500" y="4667250"/>
            <a:ext cx="1333500" cy="1143000"/>
          </a:xfrm>
          <a:prstGeom prst="rect">
            <a:avLst/>
          </a:prstGeom>
          <a:solidFill>
            <a:srgbClr val="1E3A8A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759142" y="4962525"/>
            <a:ext cx="958215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技术基座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52071" y="5276374"/>
            <a:ext cx="77235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Foundation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30069" y="5514499"/>
            <a:ext cx="41636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Layer</a:t>
            </a:r>
          </a:p>
        </p:txBody>
      </p:sp>
      <p:sp>
        <p:nvSpPr>
          <p:cNvPr id="19" name="Line 19"/>
          <p:cNvSpPr/>
          <p:nvPr/>
        </p:nvSpPr>
        <p:spPr>
          <a:xfrm>
            <a:off x="2286000" y="2762250"/>
            <a:ext cx="9525" cy="190500"/>
          </a:xfrm>
          <a:custGeom>
            <a:avLst/>
            <a:gdLst/>
            <a:ahLst/>
            <a:cxnLst/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5F99FF"/>
            </a:solidFill>
            <a:custDash>
              <a:ds d="150000" sp="150000"/>
            </a:custDash>
          </a:ln>
        </p:spPr>
      </p:sp>
      <p:sp>
        <p:nvSpPr>
          <p:cNvPr id="20" name="Polygon 20"/>
          <p:cNvSpPr/>
          <p:nvPr/>
        </p:nvSpPr>
        <p:spPr>
          <a:xfrm>
            <a:off x="2247900" y="28956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5F99FF"/>
          </a:solidFill>
          <a:ln>
            <a:noFill/>
          </a:ln>
        </p:spPr>
      </p:sp>
      <p:sp>
        <p:nvSpPr>
          <p:cNvPr id="21" name="Line 21"/>
          <p:cNvSpPr/>
          <p:nvPr/>
        </p:nvSpPr>
        <p:spPr>
          <a:xfrm>
            <a:off x="6096000" y="2762250"/>
            <a:ext cx="9525" cy="190500"/>
          </a:xfrm>
          <a:custGeom>
            <a:avLst/>
            <a:gdLst/>
            <a:ahLst/>
            <a:cxnLst/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5F99FF"/>
            </a:solidFill>
            <a:custDash>
              <a:ds d="150000" sp="150000"/>
            </a:custDash>
          </a:ln>
        </p:spPr>
      </p:sp>
      <p:sp>
        <p:nvSpPr>
          <p:cNvPr id="22" name="Polygon 22"/>
          <p:cNvSpPr/>
          <p:nvPr/>
        </p:nvSpPr>
        <p:spPr>
          <a:xfrm>
            <a:off x="6057900" y="28956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5F99FF"/>
          </a:solidFill>
          <a:ln>
            <a:noFill/>
          </a:ln>
        </p:spPr>
      </p:sp>
      <p:sp>
        <p:nvSpPr>
          <p:cNvPr id="23" name="Line 23"/>
          <p:cNvSpPr/>
          <p:nvPr/>
        </p:nvSpPr>
        <p:spPr>
          <a:xfrm>
            <a:off x="10477500" y="2762250"/>
            <a:ext cx="9525" cy="190500"/>
          </a:xfrm>
          <a:custGeom>
            <a:avLst/>
            <a:gdLst/>
            <a:ahLst/>
            <a:cxnLst/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5F99FF"/>
            </a:solidFill>
            <a:custDash>
              <a:ds d="150000" sp="150000"/>
            </a:custDash>
          </a:ln>
        </p:spPr>
      </p:sp>
      <p:sp>
        <p:nvSpPr>
          <p:cNvPr id="24" name="Polygon 24"/>
          <p:cNvSpPr/>
          <p:nvPr/>
        </p:nvSpPr>
        <p:spPr>
          <a:xfrm>
            <a:off x="10439400" y="28956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5F99FF"/>
          </a:solidFill>
          <a:ln>
            <a:noFill/>
          </a:ln>
        </p:spPr>
      </p:sp>
      <p:sp>
        <p:nvSpPr>
          <p:cNvPr id="25" name="Line 25"/>
          <p:cNvSpPr/>
          <p:nvPr/>
        </p:nvSpPr>
        <p:spPr>
          <a:xfrm>
            <a:off x="2286000" y="4476750"/>
            <a:ext cx="9525" cy="190500"/>
          </a:xfrm>
          <a:custGeom>
            <a:avLst/>
            <a:gdLst/>
            <a:ahLst/>
            <a:cxnLst/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3B82F6"/>
            </a:solidFill>
            <a:custDash>
              <a:ds d="150000" sp="150000"/>
            </a:custDash>
          </a:ln>
        </p:spPr>
      </p:sp>
      <p:sp>
        <p:nvSpPr>
          <p:cNvPr id="26" name="Polygon 26"/>
          <p:cNvSpPr/>
          <p:nvPr/>
        </p:nvSpPr>
        <p:spPr>
          <a:xfrm>
            <a:off x="2247900" y="46101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3B82F6"/>
          </a:solidFill>
          <a:ln>
            <a:noFill/>
          </a:ln>
        </p:spPr>
      </p:sp>
      <p:sp>
        <p:nvSpPr>
          <p:cNvPr id="27" name="Line 27"/>
          <p:cNvSpPr/>
          <p:nvPr/>
        </p:nvSpPr>
        <p:spPr>
          <a:xfrm>
            <a:off x="6096000" y="4476750"/>
            <a:ext cx="9525" cy="190500"/>
          </a:xfrm>
          <a:custGeom>
            <a:avLst/>
            <a:gdLst/>
            <a:ahLst/>
            <a:cxnLst/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3B82F6"/>
            </a:solidFill>
            <a:custDash>
              <a:ds d="150000" sp="150000"/>
            </a:custDash>
          </a:ln>
        </p:spPr>
      </p:sp>
      <p:sp>
        <p:nvSpPr>
          <p:cNvPr id="28" name="Polygon 28"/>
          <p:cNvSpPr/>
          <p:nvPr/>
        </p:nvSpPr>
        <p:spPr>
          <a:xfrm>
            <a:off x="6057900" y="46101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3B82F6"/>
          </a:solidFill>
          <a:ln>
            <a:noFill/>
          </a:ln>
        </p:spPr>
      </p:sp>
      <p:sp>
        <p:nvSpPr>
          <p:cNvPr id="29" name="Line 29"/>
          <p:cNvSpPr/>
          <p:nvPr/>
        </p:nvSpPr>
        <p:spPr>
          <a:xfrm>
            <a:off x="10477500" y="4476750"/>
            <a:ext cx="9525" cy="190500"/>
          </a:xfrm>
          <a:custGeom>
            <a:avLst/>
            <a:gdLst/>
            <a:ahLst/>
            <a:cxnLst/>
            <a:rect l="l" t="t" r="r" b="b"/>
            <a:pathLst>
              <a:path w="9525" h="190500">
                <a:moveTo>
                  <a:pt x="0" y="0"/>
                </a:moveTo>
                <a:lnTo>
                  <a:pt x="0" y="190500"/>
                </a:lnTo>
              </a:path>
            </a:pathLst>
          </a:custGeom>
          <a:noFill/>
          <a:ln w="19050">
            <a:solidFill>
              <a:srgbClr val="3B82F6"/>
            </a:solidFill>
            <a:custDash>
              <a:ds d="150000" sp="150000"/>
            </a:custDash>
          </a:ln>
        </p:spPr>
      </p:sp>
      <p:sp>
        <p:nvSpPr>
          <p:cNvPr id="30" name="Polygon 30"/>
          <p:cNvSpPr/>
          <p:nvPr/>
        </p:nvSpPr>
        <p:spPr>
          <a:xfrm>
            <a:off x="10439400" y="461010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0" y="0"/>
                </a:moveTo>
                <a:lnTo>
                  <a:pt x="381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3B82F6"/>
          </a:solidFill>
          <a:ln>
            <a:noFill/>
          </a:ln>
        </p:spPr>
      </p:sp>
      <p:sp>
        <p:nvSpPr>
          <p:cNvPr id="31" name="Rectangle 31"/>
          <p:cNvSpPr/>
          <p:nvPr/>
        </p:nvSpPr>
        <p:spPr>
          <a:xfrm>
            <a:off x="2095500" y="1619250"/>
            <a:ext cx="2286000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32" name="Rectangle 32"/>
          <p:cNvSpPr/>
          <p:nvPr/>
        </p:nvSpPr>
        <p:spPr>
          <a:xfrm>
            <a:off x="2095500" y="1619250"/>
            <a:ext cx="57150" cy="1143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33" name="TextBox 33"/>
          <p:cNvSpPr txBox="1"/>
          <p:nvPr/>
        </p:nvSpPr>
        <p:spPr>
          <a:xfrm>
            <a:off x="2269808" y="18149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消费宽带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273618" y="2104549"/>
            <a:ext cx="12066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家庭 / 移动 / 房车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273618" y="2295049"/>
            <a:ext cx="9147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164+ 国家覆盖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275522" y="2549366"/>
            <a:ext cx="21976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B2C</a:t>
            </a:r>
          </a:p>
        </p:txBody>
      </p:sp>
      <p:sp>
        <p:nvSpPr>
          <p:cNvPr id="37" name="Rectangle 37"/>
          <p:cNvSpPr/>
          <p:nvPr/>
        </p:nvSpPr>
        <p:spPr>
          <a:xfrm>
            <a:off x="4524375" y="1619250"/>
            <a:ext cx="2286000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38" name="Rectangle 38"/>
          <p:cNvSpPr/>
          <p:nvPr/>
        </p:nvSpPr>
        <p:spPr>
          <a:xfrm>
            <a:off x="4524375" y="1619250"/>
            <a:ext cx="57150" cy="1143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39" name="TextBox 39"/>
          <p:cNvSpPr txBox="1"/>
          <p:nvPr/>
        </p:nvSpPr>
        <p:spPr>
          <a:xfrm>
            <a:off x="4698682" y="18149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企业与海事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702492" y="2104549"/>
            <a:ext cx="12066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航空 / 海事 / 车载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702492" y="2295049"/>
            <a:ext cx="11354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高 ARPU 行业专网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704398" y="2549366"/>
            <a:ext cx="21976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B2B</a:t>
            </a:r>
          </a:p>
        </p:txBody>
      </p:sp>
      <p:sp>
        <p:nvSpPr>
          <p:cNvPr id="43" name="Rectangle 43"/>
          <p:cNvSpPr/>
          <p:nvPr/>
        </p:nvSpPr>
        <p:spPr>
          <a:xfrm>
            <a:off x="6953250" y="1619250"/>
            <a:ext cx="2286000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44" name="Rectangle 44"/>
          <p:cNvSpPr/>
          <p:nvPr/>
        </p:nvSpPr>
        <p:spPr>
          <a:xfrm>
            <a:off x="6953250" y="1619250"/>
            <a:ext cx="57150" cy="1143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5" name="TextBox 45"/>
          <p:cNvSpPr txBox="1"/>
          <p:nvPr/>
        </p:nvSpPr>
        <p:spPr>
          <a:xfrm>
            <a:off x="7127558" y="18149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政府与国防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131368" y="2104549"/>
            <a:ext cx="134907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Starshield 安全网络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131368" y="2295049"/>
            <a:ext cx="12066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发射 / 侦察 / 通信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133272" y="2549366"/>
            <a:ext cx="243864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GOV</a:t>
            </a:r>
          </a:p>
        </p:txBody>
      </p:sp>
      <p:sp>
        <p:nvSpPr>
          <p:cNvPr id="49" name="Rectangle 49"/>
          <p:cNvSpPr/>
          <p:nvPr/>
        </p:nvSpPr>
        <p:spPr>
          <a:xfrm>
            <a:off x="9382125" y="1619250"/>
            <a:ext cx="2286000" cy="11430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50" name="Rectangle 50"/>
          <p:cNvSpPr/>
          <p:nvPr/>
        </p:nvSpPr>
        <p:spPr>
          <a:xfrm>
            <a:off x="9382125" y="1619250"/>
            <a:ext cx="57150" cy="1143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51" name="TextBox 51"/>
          <p:cNvSpPr txBox="1"/>
          <p:nvPr/>
        </p:nvSpPr>
        <p:spPr>
          <a:xfrm>
            <a:off x="9556432" y="18149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7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直连手机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560242" y="2104549"/>
            <a:ext cx="101443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Direct-to-Cell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9560242" y="2295049"/>
            <a:ext cx="104291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短信 → 数据演进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562148" y="2549366"/>
            <a:ext cx="21976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D2C</a:t>
            </a:r>
          </a:p>
        </p:txBody>
      </p:sp>
      <p:sp>
        <p:nvSpPr>
          <p:cNvPr id="55" name="Rectangle 55"/>
          <p:cNvSpPr/>
          <p:nvPr/>
        </p:nvSpPr>
        <p:spPr>
          <a:xfrm>
            <a:off x="2095500" y="2952750"/>
            <a:ext cx="2286000" cy="1524000"/>
          </a:xfrm>
          <a:prstGeom prst="rect">
            <a:avLst/>
          </a:prstGeom>
          <a:solidFill>
            <a:srgbClr val="DCE8FF"/>
          </a:solidFill>
          <a:ln w="14288">
            <a:solidFill>
              <a:srgbClr val="3B82F6"/>
            </a:solidFill>
          </a:ln>
        </p:spPr>
      </p:sp>
      <p:sp>
        <p:nvSpPr>
          <p:cNvPr id="56" name="TextBox 56"/>
          <p:cNvSpPr txBox="1"/>
          <p:nvPr/>
        </p:nvSpPr>
        <p:spPr>
          <a:xfrm>
            <a:off x="2459762" y="3148489"/>
            <a:ext cx="155747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3A8A"/>
                </a:solidFill>
                <a:latin typeface="Arial"/>
                <a:ea typeface="Microsoft YaHei"/>
                <a:cs typeface="Arial"/>
              </a:rPr>
              <a:t>Falcon 9 / Heavy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727722" y="3514249"/>
            <a:ext cx="102155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主力可复用火箭</a:t>
            </a:r>
          </a:p>
        </p:txBody>
      </p:sp>
      <p:sp>
        <p:nvSpPr>
          <p:cNvPr id="58" name="Line 58"/>
          <p:cNvSpPr/>
          <p:nvPr/>
        </p:nvSpPr>
        <p:spPr>
          <a:xfrm>
            <a:off x="2667000" y="376237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9525">
            <a:solidFill>
              <a:srgbClr val="3B82F6">
                <a:alpha val="40000"/>
              </a:srgbClr>
            </a:solidFill>
          </a:ln>
        </p:spPr>
      </p:sp>
      <p:sp>
        <p:nvSpPr>
          <p:cNvPr id="59" name="TextBox 59"/>
          <p:cNvSpPr txBox="1"/>
          <p:nvPr/>
        </p:nvSpPr>
        <p:spPr>
          <a:xfrm>
            <a:off x="2767012" y="3903345"/>
            <a:ext cx="9429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复用率行业领先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2668429" y="4093845"/>
            <a:ext cx="114014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2025 约 170 次发射</a:t>
            </a:r>
          </a:p>
        </p:txBody>
      </p:sp>
      <p:sp>
        <p:nvSpPr>
          <p:cNvPr id="61" name="Rectangle 61"/>
          <p:cNvSpPr/>
          <p:nvPr/>
        </p:nvSpPr>
        <p:spPr>
          <a:xfrm>
            <a:off x="4524375" y="2952750"/>
            <a:ext cx="2286000" cy="1524000"/>
          </a:xfrm>
          <a:prstGeom prst="rect">
            <a:avLst/>
          </a:prstGeom>
          <a:solidFill>
            <a:srgbClr val="DCE8FF"/>
          </a:solidFill>
          <a:ln w="14288">
            <a:solidFill>
              <a:srgbClr val="3B82F6"/>
            </a:solidFill>
          </a:ln>
        </p:spPr>
      </p:sp>
      <p:sp>
        <p:nvSpPr>
          <p:cNvPr id="62" name="TextBox 62"/>
          <p:cNvSpPr txBox="1"/>
          <p:nvPr/>
        </p:nvSpPr>
        <p:spPr>
          <a:xfrm>
            <a:off x="5328567" y="3148489"/>
            <a:ext cx="677616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3A8A"/>
                </a:solidFill>
                <a:latin typeface="Arial"/>
                <a:ea typeface="Microsoft YaHei"/>
                <a:cs typeface="Arial"/>
              </a:rPr>
              <a:t>Dragon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5145917" y="3514249"/>
            <a:ext cx="104291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载人 + 货运飞船</a:t>
            </a:r>
          </a:p>
        </p:txBody>
      </p:sp>
      <p:sp>
        <p:nvSpPr>
          <p:cNvPr id="64" name="Line 64"/>
          <p:cNvSpPr/>
          <p:nvPr/>
        </p:nvSpPr>
        <p:spPr>
          <a:xfrm>
            <a:off x="5095875" y="376237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9525">
            <a:solidFill>
              <a:srgbClr val="3B82F6">
                <a:alpha val="40000"/>
              </a:srgbClr>
            </a:solidFill>
          </a:ln>
        </p:spPr>
      </p:sp>
      <p:sp>
        <p:nvSpPr>
          <p:cNvPr id="65" name="TextBox 65"/>
          <p:cNvSpPr txBox="1"/>
          <p:nvPr/>
        </p:nvSpPr>
        <p:spPr>
          <a:xfrm>
            <a:off x="5074301" y="3903345"/>
            <a:ext cx="118614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ISS 补给 + 商业载人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5195888" y="4093845"/>
            <a:ext cx="9429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结束依赖俄罗斯</a:t>
            </a:r>
          </a:p>
        </p:txBody>
      </p:sp>
      <p:sp>
        <p:nvSpPr>
          <p:cNvPr id="67" name="Rectangle 67"/>
          <p:cNvSpPr/>
          <p:nvPr/>
        </p:nvSpPr>
        <p:spPr>
          <a:xfrm>
            <a:off x="6953250" y="2952750"/>
            <a:ext cx="2286000" cy="1524000"/>
          </a:xfrm>
          <a:prstGeom prst="rect">
            <a:avLst/>
          </a:prstGeom>
          <a:solidFill>
            <a:srgbClr val="DCE8FF"/>
          </a:solidFill>
          <a:ln w="14288">
            <a:solidFill>
              <a:srgbClr val="3B82F6"/>
            </a:solidFill>
          </a:ln>
        </p:spPr>
      </p:sp>
      <p:sp>
        <p:nvSpPr>
          <p:cNvPr id="68" name="TextBox 68"/>
          <p:cNvSpPr txBox="1"/>
          <p:nvPr/>
        </p:nvSpPr>
        <p:spPr>
          <a:xfrm>
            <a:off x="7674344" y="3148489"/>
            <a:ext cx="843811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3A8A"/>
                </a:solidFill>
                <a:latin typeface="Arial"/>
                <a:ea typeface="Microsoft YaHei"/>
                <a:cs typeface="Arial"/>
              </a:rPr>
              <a:t>Starship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656671" y="35142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下一代超重型</a:t>
            </a:r>
          </a:p>
        </p:txBody>
      </p:sp>
      <p:sp>
        <p:nvSpPr>
          <p:cNvPr id="70" name="Line 70"/>
          <p:cNvSpPr/>
          <p:nvPr/>
        </p:nvSpPr>
        <p:spPr>
          <a:xfrm>
            <a:off x="7524750" y="376237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9525">
            <a:solidFill>
              <a:srgbClr val="3B82F6">
                <a:alpha val="40000"/>
              </a:srgbClr>
            </a:solidFill>
          </a:ln>
        </p:spPr>
      </p:sp>
      <p:sp>
        <p:nvSpPr>
          <p:cNvPr id="71" name="TextBox 71"/>
          <p:cNvSpPr txBox="1"/>
          <p:nvPr/>
        </p:nvSpPr>
        <p:spPr>
          <a:xfrm>
            <a:off x="7578757" y="3903345"/>
            <a:ext cx="1034987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100+ 吨 LEO 载荷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624762" y="4093845"/>
            <a:ext cx="94297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完全可重复使用</a:t>
            </a:r>
          </a:p>
        </p:txBody>
      </p:sp>
      <p:sp>
        <p:nvSpPr>
          <p:cNvPr id="73" name="Rectangle 73"/>
          <p:cNvSpPr/>
          <p:nvPr/>
        </p:nvSpPr>
        <p:spPr>
          <a:xfrm>
            <a:off x="9382125" y="2952750"/>
            <a:ext cx="2286000" cy="1524000"/>
          </a:xfrm>
          <a:prstGeom prst="rect">
            <a:avLst/>
          </a:prstGeom>
          <a:solidFill>
            <a:srgbClr val="DCE8FF"/>
          </a:solidFill>
          <a:ln w="14288">
            <a:solidFill>
              <a:srgbClr val="3B82F6"/>
            </a:solidFill>
          </a:ln>
        </p:spPr>
      </p:sp>
      <p:sp>
        <p:nvSpPr>
          <p:cNvPr id="74" name="TextBox 74"/>
          <p:cNvSpPr txBox="1"/>
          <p:nvPr/>
        </p:nvSpPr>
        <p:spPr>
          <a:xfrm>
            <a:off x="10020121" y="31484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1E3A8A"/>
                </a:solidFill>
                <a:latin typeface="Arial"/>
                <a:ea typeface="Microsoft YaHei"/>
                <a:cs typeface="Arial"/>
              </a:rPr>
              <a:t>复用与回收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9921788" y="3514249"/>
            <a:ext cx="120667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着陆 / 捕获 / 翻新</a:t>
            </a:r>
          </a:p>
        </p:txBody>
      </p:sp>
      <p:sp>
        <p:nvSpPr>
          <p:cNvPr id="76" name="Line 76"/>
          <p:cNvSpPr/>
          <p:nvPr/>
        </p:nvSpPr>
        <p:spPr>
          <a:xfrm>
            <a:off x="9953625" y="376237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9525">
            <a:solidFill>
              <a:srgbClr val="3B82F6">
                <a:alpha val="40000"/>
              </a:srgbClr>
            </a:solidFill>
          </a:ln>
        </p:spPr>
      </p:sp>
      <p:sp>
        <p:nvSpPr>
          <p:cNvPr id="77" name="TextBox 77"/>
          <p:cNvSpPr txBox="1"/>
          <p:nvPr/>
        </p:nvSpPr>
        <p:spPr>
          <a:xfrm>
            <a:off x="9955054" y="3903345"/>
            <a:ext cx="114014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&gt;540 次复用助推器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987915" y="409384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学习曲线持续下移</a:t>
            </a:r>
          </a:p>
        </p:txBody>
      </p:sp>
      <p:sp>
        <p:nvSpPr>
          <p:cNvPr id="79" name="Rectangle 79"/>
          <p:cNvSpPr/>
          <p:nvPr/>
        </p:nvSpPr>
        <p:spPr>
          <a:xfrm>
            <a:off x="2095500" y="4667250"/>
            <a:ext cx="2286000" cy="1143000"/>
          </a:xfrm>
          <a:prstGeom prst="rect">
            <a:avLst/>
          </a:prstGeom>
          <a:solidFill>
            <a:srgbClr val="1E3A8A"/>
          </a:solidFill>
          <a:ln>
            <a:noFill/>
          </a:ln>
        </p:spPr>
      </p:sp>
      <p:sp>
        <p:nvSpPr>
          <p:cNvPr id="80" name="TextBox 80"/>
          <p:cNvSpPr txBox="1"/>
          <p:nvPr/>
        </p:nvSpPr>
        <p:spPr>
          <a:xfrm>
            <a:off x="2733496" y="48629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自研发动机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2695682" y="5181124"/>
            <a:ext cx="108563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Merlin / Raptor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2859441" y="5400199"/>
            <a:ext cx="75811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量产 + 迭代</a:t>
            </a:r>
          </a:p>
        </p:txBody>
      </p:sp>
      <p:sp>
        <p:nvSpPr>
          <p:cNvPr id="83" name="Rectangle 83"/>
          <p:cNvSpPr/>
          <p:nvPr/>
        </p:nvSpPr>
        <p:spPr>
          <a:xfrm>
            <a:off x="4524375" y="4667250"/>
            <a:ext cx="2286000" cy="1143000"/>
          </a:xfrm>
          <a:prstGeom prst="rect">
            <a:avLst/>
          </a:prstGeom>
          <a:solidFill>
            <a:srgbClr val="1E3A8A"/>
          </a:solidFill>
          <a:ln>
            <a:noFill/>
          </a:ln>
        </p:spPr>
      </p:sp>
      <p:sp>
        <p:nvSpPr>
          <p:cNvPr id="84" name="TextBox 84"/>
          <p:cNvSpPr txBox="1"/>
          <p:nvPr/>
        </p:nvSpPr>
        <p:spPr>
          <a:xfrm>
            <a:off x="5260134" y="4862989"/>
            <a:ext cx="814483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卫星制造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5291876" y="5181124"/>
            <a:ext cx="75099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~70 颗 / 周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5192197" y="5400199"/>
            <a:ext cx="9503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V3 单星 1 Tbps</a:t>
            </a:r>
          </a:p>
        </p:txBody>
      </p:sp>
      <p:sp>
        <p:nvSpPr>
          <p:cNvPr id="87" name="Rectangle 87"/>
          <p:cNvSpPr/>
          <p:nvPr/>
        </p:nvSpPr>
        <p:spPr>
          <a:xfrm>
            <a:off x="6953250" y="4667250"/>
            <a:ext cx="2286000" cy="1143000"/>
          </a:xfrm>
          <a:prstGeom prst="rect">
            <a:avLst/>
          </a:prstGeom>
          <a:solidFill>
            <a:srgbClr val="1E3A8A"/>
          </a:solidFill>
          <a:ln>
            <a:noFill/>
          </a:ln>
        </p:spPr>
      </p:sp>
      <p:sp>
        <p:nvSpPr>
          <p:cNvPr id="88" name="TextBox 88"/>
          <p:cNvSpPr txBox="1"/>
          <p:nvPr/>
        </p:nvSpPr>
        <p:spPr>
          <a:xfrm>
            <a:off x="7591246" y="48629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发射场网络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7475113" y="5181124"/>
            <a:ext cx="124227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Starbase + 多工位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7727871" y="5400199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高频次周转</a:t>
            </a:r>
          </a:p>
        </p:txBody>
      </p:sp>
      <p:sp>
        <p:nvSpPr>
          <p:cNvPr id="91" name="Rectangle 91"/>
          <p:cNvSpPr/>
          <p:nvPr/>
        </p:nvSpPr>
        <p:spPr>
          <a:xfrm>
            <a:off x="9382125" y="4667250"/>
            <a:ext cx="2286000" cy="1143000"/>
          </a:xfrm>
          <a:prstGeom prst="rect">
            <a:avLst/>
          </a:prstGeom>
          <a:solidFill>
            <a:srgbClr val="1E3A8A"/>
          </a:solidFill>
          <a:ln>
            <a:noFill/>
          </a:ln>
        </p:spPr>
      </p:sp>
      <p:sp>
        <p:nvSpPr>
          <p:cNvPr id="92" name="TextBox 92"/>
          <p:cNvSpPr txBox="1"/>
          <p:nvPr/>
        </p:nvSpPr>
        <p:spPr>
          <a:xfrm>
            <a:off x="10020121" y="4862989"/>
            <a:ext cx="101000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垂直供应链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0014347" y="5181124"/>
            <a:ext cx="102155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关键件自研自产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0003667" y="5400199"/>
            <a:ext cx="104291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成本 + 节奏可控</a:t>
            </a:r>
          </a:p>
        </p:txBody>
      </p:sp>
      <p:sp>
        <p:nvSpPr>
          <p:cNvPr id="95" name="Rectangle 95"/>
          <p:cNvSpPr/>
          <p:nvPr/>
        </p:nvSpPr>
        <p:spPr>
          <a:xfrm>
            <a:off x="571500" y="6000750"/>
            <a:ext cx="11049000" cy="4381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96" name="TextBox 96"/>
          <p:cNvSpPr txBox="1"/>
          <p:nvPr/>
        </p:nvSpPr>
        <p:spPr>
          <a:xfrm>
            <a:off x="3899710" y="6148864"/>
            <a:ext cx="4392580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从发动机到终端全栈自研 · 单点接入 · 全链路可控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10976181" y="6562249"/>
            <a:ext cx="4662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4336475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财务与估值 · 高增长 + 高投入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650224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营收高速增长 · 估值持续抬升 · Starlink 现金流支撑 Starship 与 AI 重投入（S-1 口径）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571500" y="1619250"/>
            <a:ext cx="3619500" cy="20955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8" name="TextBox 8"/>
          <p:cNvSpPr txBox="1"/>
          <p:nvPr/>
        </p:nvSpPr>
        <p:spPr>
          <a:xfrm>
            <a:off x="748665" y="1886902"/>
            <a:ext cx="104914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REVENUE 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8665" y="2096452"/>
            <a:ext cx="79343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年度总营收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3420" y="2465070"/>
            <a:ext cx="2662876" cy="1097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5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$18.7B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74670" y="2869882"/>
            <a:ext cx="77690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strike="sngStrike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$14.0B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7712" y="3355181"/>
            <a:ext cx="210746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同比 +33% · 2024 → 2025</a:t>
            </a:r>
          </a:p>
        </p:txBody>
      </p:sp>
      <p:sp>
        <p:nvSpPr>
          <p:cNvPr id="13" name="Rectangle 13"/>
          <p:cNvSpPr/>
          <p:nvPr/>
        </p:nvSpPr>
        <p:spPr>
          <a:xfrm>
            <a:off x="4286250" y="1619250"/>
            <a:ext cx="3619500" cy="20955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14" name="TextBox 14"/>
          <p:cNvSpPr txBox="1"/>
          <p:nvPr/>
        </p:nvSpPr>
        <p:spPr>
          <a:xfrm>
            <a:off x="4463415" y="1886902"/>
            <a:ext cx="109745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STARLINK SUBS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63415" y="2096452"/>
            <a:ext cx="107713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Q1 2026 用户数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08170" y="2465070"/>
            <a:ext cx="2373039" cy="1097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54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10.3M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51295" y="2869882"/>
            <a:ext cx="487728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strike="sngStrike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~7M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462462" y="3355181"/>
            <a:ext cx="263365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同比大幅增长 · ARPU $66-81/月</a:t>
            </a:r>
          </a:p>
        </p:txBody>
      </p:sp>
      <p:sp>
        <p:nvSpPr>
          <p:cNvPr id="19" name="Rectangle 19"/>
          <p:cNvSpPr/>
          <p:nvPr/>
        </p:nvSpPr>
        <p:spPr>
          <a:xfrm>
            <a:off x="8001000" y="1619250"/>
            <a:ext cx="3619500" cy="20955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20" name="TextBox 20"/>
          <p:cNvSpPr txBox="1"/>
          <p:nvPr/>
        </p:nvSpPr>
        <p:spPr>
          <a:xfrm>
            <a:off x="8178165" y="1886902"/>
            <a:ext cx="1121607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IPO VALUATION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178165" y="2096452"/>
            <a:ext cx="125349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目标估值区间低端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122920" y="2465070"/>
            <a:ext cx="2662876" cy="1097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540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$1.5T+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51795" y="2869882"/>
            <a:ext cx="704612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strike="sngStrike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$800B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177212" y="3355181"/>
            <a:ext cx="209020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较 25.12 二次出售近翻倍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35355" y="4045268"/>
            <a:ext cx="3243191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2025 年分部营收与盈亏（亿美元）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40118" y="4295299"/>
            <a:ext cx="309345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合计 ~$186.8 亿 · Starlink 是唯一持续盈利板块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39165" y="4744402"/>
            <a:ext cx="62474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Starlink</a:t>
            </a:r>
          </a:p>
        </p:txBody>
      </p:sp>
      <p:sp>
        <p:nvSpPr>
          <p:cNvPr id="28" name="Rectangle 28"/>
          <p:cNvSpPr/>
          <p:nvPr/>
        </p:nvSpPr>
        <p:spPr>
          <a:xfrm>
            <a:off x="2095500" y="4714875"/>
            <a:ext cx="5715000" cy="2095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7892415" y="4753928"/>
            <a:ext cx="68685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$113.9 亿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892540" y="4753928"/>
            <a:ext cx="11618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营业利润 +44.2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39165" y="5173028"/>
            <a:ext cx="44838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Space</a:t>
            </a:r>
          </a:p>
        </p:txBody>
      </p:sp>
      <p:sp>
        <p:nvSpPr>
          <p:cNvPr id="32" name="Rectangle 32"/>
          <p:cNvSpPr/>
          <p:nvPr/>
        </p:nvSpPr>
        <p:spPr>
          <a:xfrm>
            <a:off x="2095500" y="5143500"/>
            <a:ext cx="2047875" cy="209550"/>
          </a:xfrm>
          <a:prstGeom prst="rect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33" name="TextBox 33"/>
          <p:cNvSpPr txBox="1"/>
          <p:nvPr/>
        </p:nvSpPr>
        <p:spPr>
          <a:xfrm>
            <a:off x="4225290" y="5182552"/>
            <a:ext cx="67880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$40.9 亿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130165" y="5182552"/>
            <a:ext cx="107330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营业亏损 −6.6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39165" y="5601652"/>
            <a:ext cx="1570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AI</a:t>
            </a:r>
          </a:p>
        </p:txBody>
      </p:sp>
      <p:sp>
        <p:nvSpPr>
          <p:cNvPr id="36" name="Rectangle 36"/>
          <p:cNvSpPr/>
          <p:nvPr/>
        </p:nvSpPr>
        <p:spPr>
          <a:xfrm>
            <a:off x="2095500" y="5572125"/>
            <a:ext cx="1600200" cy="209550"/>
          </a:xfrm>
          <a:prstGeom prst="rect">
            <a:avLst/>
          </a:prstGeom>
          <a:solidFill>
            <a:srgbClr val="D1D5DB"/>
          </a:solidFill>
          <a:ln>
            <a:noFill/>
          </a:ln>
        </p:spPr>
      </p:sp>
      <p:sp>
        <p:nvSpPr>
          <p:cNvPr id="37" name="TextBox 37"/>
          <p:cNvSpPr txBox="1"/>
          <p:nvPr/>
        </p:nvSpPr>
        <p:spPr>
          <a:xfrm>
            <a:off x="3777615" y="5611178"/>
            <a:ext cx="67880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$32.0 亿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653915" y="5611178"/>
            <a:ext cx="116186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营业亏损 −63.6</a:t>
            </a:r>
          </a:p>
        </p:txBody>
      </p:sp>
      <p:sp>
        <p:nvSpPr>
          <p:cNvPr id="39" name="Rectangle 39"/>
          <p:cNvSpPr/>
          <p:nvPr/>
        </p:nvSpPr>
        <p:spPr>
          <a:xfrm>
            <a:off x="9144000" y="4667250"/>
            <a:ext cx="133350" cy="1333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0" name="TextBox 40"/>
          <p:cNvSpPr txBox="1"/>
          <p:nvPr/>
        </p:nvSpPr>
        <p:spPr>
          <a:xfrm>
            <a:off x="9369742" y="4685824"/>
            <a:ext cx="143451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Starlink 占总营收 61%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131618" y="5038249"/>
            <a:ext cx="188306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总资产 &gt; $920 亿（25 年底）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131618" y="5276374"/>
            <a:ext cx="177627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长期债务 ~$291 亿（26.3）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131618" y="5514499"/>
            <a:ext cx="171219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2025 经营现金流 $67.9 亿</a:t>
            </a:r>
          </a:p>
        </p:txBody>
      </p:sp>
      <p:sp>
        <p:nvSpPr>
          <p:cNvPr id="44" name="Rectangle 44"/>
          <p:cNvSpPr/>
          <p:nvPr/>
        </p:nvSpPr>
        <p:spPr>
          <a:xfrm>
            <a:off x="571500" y="6000750"/>
            <a:ext cx="11049000" cy="4381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5" name="TextBox 45"/>
          <p:cNvSpPr txBox="1"/>
          <p:nvPr/>
        </p:nvSpPr>
        <p:spPr>
          <a:xfrm>
            <a:off x="3259367" y="6148864"/>
            <a:ext cx="567326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Starlink 贡献 61% 营收与全部利润 · Space 与 AI 仍处战略投入期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976181" y="6562249"/>
            <a:ext cx="4662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494835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Starlink 商业飞轮 · 5 步自我强化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548354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可复用发射降低组网成本 · 海量用户回流现金 · 现金再哺育 Starship 与 AI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Polygon 7"/>
          <p:cNvSpPr/>
          <p:nvPr/>
        </p:nvSpPr>
        <p:spPr>
          <a:xfrm>
            <a:off x="762000" y="1619250"/>
            <a:ext cx="2228850" cy="666750"/>
          </a:xfrm>
          <a:custGeom>
            <a:avLst/>
            <a:gdLst/>
            <a:ahLst/>
            <a:cxnLst/>
            <a:rect l="l" t="t" r="r" b="b"/>
            <a:pathLst>
              <a:path w="2228850" h="666750">
                <a:moveTo>
                  <a:pt x="0" y="0"/>
                </a:moveTo>
                <a:lnTo>
                  <a:pt x="2000250" y="0"/>
                </a:lnTo>
                <a:lnTo>
                  <a:pt x="2228850" y="333375"/>
                </a:lnTo>
                <a:lnTo>
                  <a:pt x="2000250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DCE8FF"/>
          </a:solidFill>
          <a:ln w="14288">
            <a:solidFill>
              <a:srgbClr val="5F99FF"/>
            </a:solidFill>
          </a:ln>
        </p:spPr>
      </p:sp>
      <p:sp>
        <p:nvSpPr>
          <p:cNvPr id="8" name="Rectangle 8"/>
          <p:cNvSpPr/>
          <p:nvPr/>
        </p:nvSpPr>
        <p:spPr>
          <a:xfrm>
            <a:off x="876300" y="1809750"/>
            <a:ext cx="285750" cy="2857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976332" y="1889760"/>
            <a:ext cx="8568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59409" y="1783556"/>
            <a:ext cx="891183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低成本发射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21000" y="2025491"/>
            <a:ext cx="76800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Falcon 9 复用</a:t>
            </a:r>
          </a:p>
        </p:txBody>
      </p:sp>
      <p:sp>
        <p:nvSpPr>
          <p:cNvPr id="12" name="Polygon 12"/>
          <p:cNvSpPr/>
          <p:nvPr/>
        </p:nvSpPr>
        <p:spPr>
          <a:xfrm>
            <a:off x="2762250" y="1619250"/>
            <a:ext cx="2419350" cy="666750"/>
          </a:xfrm>
          <a:custGeom>
            <a:avLst/>
            <a:gdLst/>
            <a:ahLst/>
            <a:cxnLst/>
            <a:rect l="l" t="t" r="r" b="b"/>
            <a:pathLst>
              <a:path w="2419350" h="666750">
                <a:moveTo>
                  <a:pt x="0" y="0"/>
                </a:moveTo>
                <a:lnTo>
                  <a:pt x="2190750" y="0"/>
                </a:lnTo>
                <a:lnTo>
                  <a:pt x="2419350" y="333375"/>
                </a:lnTo>
                <a:lnTo>
                  <a:pt x="2190750" y="666750"/>
                </a:lnTo>
                <a:lnTo>
                  <a:pt x="0" y="666750"/>
                </a:lnTo>
                <a:lnTo>
                  <a:pt x="228600" y="333375"/>
                </a:lnTo>
                <a:close/>
              </a:path>
            </a:pathLst>
          </a:custGeom>
          <a:solidFill>
            <a:srgbClr val="DCE8FF"/>
          </a:solidFill>
          <a:ln w="14288">
            <a:solidFill>
              <a:srgbClr val="5F99FF"/>
            </a:solidFill>
          </a:ln>
        </p:spPr>
      </p:sp>
      <p:sp>
        <p:nvSpPr>
          <p:cNvPr id="13" name="Rectangle 13"/>
          <p:cNvSpPr/>
          <p:nvPr/>
        </p:nvSpPr>
        <p:spPr>
          <a:xfrm>
            <a:off x="3067050" y="1809750"/>
            <a:ext cx="285750" cy="2857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3144079" y="1889760"/>
            <a:ext cx="13169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736419" y="17835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规模组网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78020" y="2025491"/>
            <a:ext cx="63546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~70 颗 / 周</a:t>
            </a:r>
          </a:p>
        </p:txBody>
      </p:sp>
      <p:sp>
        <p:nvSpPr>
          <p:cNvPr id="17" name="Polygon 17"/>
          <p:cNvSpPr/>
          <p:nvPr/>
        </p:nvSpPr>
        <p:spPr>
          <a:xfrm>
            <a:off x="4953000" y="1619250"/>
            <a:ext cx="2419350" cy="666750"/>
          </a:xfrm>
          <a:custGeom>
            <a:avLst/>
            <a:gdLst/>
            <a:ahLst/>
            <a:cxnLst/>
            <a:rect l="l" t="t" r="r" b="b"/>
            <a:pathLst>
              <a:path w="2419350" h="666750">
                <a:moveTo>
                  <a:pt x="0" y="0"/>
                </a:moveTo>
                <a:lnTo>
                  <a:pt x="2190750" y="0"/>
                </a:lnTo>
                <a:lnTo>
                  <a:pt x="2419350" y="333375"/>
                </a:lnTo>
                <a:lnTo>
                  <a:pt x="2190750" y="666750"/>
                </a:lnTo>
                <a:lnTo>
                  <a:pt x="0" y="666750"/>
                </a:lnTo>
                <a:lnTo>
                  <a:pt x="228600" y="333375"/>
                </a:lnTo>
                <a:close/>
              </a:path>
            </a:pathLst>
          </a:custGeom>
          <a:solidFill>
            <a:srgbClr val="5F99FF"/>
          </a:solidFill>
          <a:ln w="14288">
            <a:solidFill>
              <a:srgbClr val="5F99FF"/>
            </a:solidFill>
          </a:ln>
        </p:spPr>
      </p:sp>
      <p:sp>
        <p:nvSpPr>
          <p:cNvPr id="18" name="Rectangle 18"/>
          <p:cNvSpPr/>
          <p:nvPr/>
        </p:nvSpPr>
        <p:spPr>
          <a:xfrm>
            <a:off x="5257800" y="1809750"/>
            <a:ext cx="285750" cy="2857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5334829" y="1889760"/>
            <a:ext cx="13169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927169" y="17835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全球覆盖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30205" y="2025491"/>
            <a:ext cx="91259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164+ 国家 / 地区</a:t>
            </a:r>
          </a:p>
        </p:txBody>
      </p:sp>
      <p:sp>
        <p:nvSpPr>
          <p:cNvPr id="22" name="Polygon 22"/>
          <p:cNvSpPr/>
          <p:nvPr/>
        </p:nvSpPr>
        <p:spPr>
          <a:xfrm>
            <a:off x="7143750" y="1619250"/>
            <a:ext cx="2419350" cy="666750"/>
          </a:xfrm>
          <a:custGeom>
            <a:avLst/>
            <a:gdLst/>
            <a:ahLst/>
            <a:cxnLst/>
            <a:rect l="l" t="t" r="r" b="b"/>
            <a:pathLst>
              <a:path w="2419350" h="666750">
                <a:moveTo>
                  <a:pt x="0" y="0"/>
                </a:moveTo>
                <a:lnTo>
                  <a:pt x="2190750" y="0"/>
                </a:lnTo>
                <a:lnTo>
                  <a:pt x="2419350" y="333375"/>
                </a:lnTo>
                <a:lnTo>
                  <a:pt x="2190750" y="666750"/>
                </a:lnTo>
                <a:lnTo>
                  <a:pt x="0" y="666750"/>
                </a:lnTo>
                <a:lnTo>
                  <a:pt x="228600" y="333375"/>
                </a:lnTo>
                <a:close/>
              </a:path>
            </a:pathLst>
          </a:custGeom>
          <a:solidFill>
            <a:srgbClr val="DCE8FF"/>
          </a:solidFill>
          <a:ln w="14288">
            <a:solidFill>
              <a:srgbClr val="5F99FF"/>
            </a:solidFill>
          </a:ln>
        </p:spPr>
      </p:sp>
      <p:sp>
        <p:nvSpPr>
          <p:cNvPr id="23" name="Rectangle 23"/>
          <p:cNvSpPr/>
          <p:nvPr/>
        </p:nvSpPr>
        <p:spPr>
          <a:xfrm>
            <a:off x="7448550" y="1809750"/>
            <a:ext cx="285750" cy="2857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7525579" y="1889760"/>
            <a:ext cx="13169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4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117919" y="17835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用户放量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165544" y="2025491"/>
            <a:ext cx="6234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10.3M 订阅</a:t>
            </a:r>
          </a:p>
        </p:txBody>
      </p:sp>
      <p:sp>
        <p:nvSpPr>
          <p:cNvPr id="27" name="Polygon 27"/>
          <p:cNvSpPr/>
          <p:nvPr/>
        </p:nvSpPr>
        <p:spPr>
          <a:xfrm>
            <a:off x="9334500" y="1619250"/>
            <a:ext cx="2286000" cy="666750"/>
          </a:xfrm>
          <a:custGeom>
            <a:avLst/>
            <a:gdLst/>
            <a:ahLst/>
            <a:cxnLst/>
            <a:rect l="l" t="t" r="r" b="b"/>
            <a:pathLst>
              <a:path w="2286000" h="666750">
                <a:moveTo>
                  <a:pt x="0" y="0"/>
                </a:moveTo>
                <a:lnTo>
                  <a:pt x="2286000" y="0"/>
                </a:lnTo>
                <a:lnTo>
                  <a:pt x="2286000" y="666750"/>
                </a:lnTo>
                <a:lnTo>
                  <a:pt x="0" y="666750"/>
                </a:lnTo>
                <a:lnTo>
                  <a:pt x="228600" y="333375"/>
                </a:lnTo>
                <a:close/>
              </a:path>
            </a:pathLst>
          </a:custGeom>
          <a:solidFill>
            <a:srgbClr val="DCE8FF"/>
          </a:solidFill>
          <a:ln w="14288">
            <a:solidFill>
              <a:srgbClr val="5F99FF"/>
            </a:solidFill>
          </a:ln>
        </p:spPr>
      </p:sp>
      <p:sp>
        <p:nvSpPr>
          <p:cNvPr id="28" name="Rectangle 28"/>
          <p:cNvSpPr/>
          <p:nvPr/>
        </p:nvSpPr>
        <p:spPr>
          <a:xfrm>
            <a:off x="9639300" y="1809750"/>
            <a:ext cx="285750" cy="285750"/>
          </a:xfrm>
          <a:prstGeom prst="rect">
            <a:avLst/>
          </a:prstGeom>
          <a:solidFill>
            <a:srgbClr val="FF6B47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9716329" y="1889760"/>
            <a:ext cx="13169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5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61044" y="1783556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现金回投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100822" y="2025491"/>
            <a:ext cx="10391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哺育 Starship + AI</a:t>
            </a:r>
          </a:p>
        </p:txBody>
      </p:sp>
      <p:sp>
        <p:nvSpPr>
          <p:cNvPr id="32" name="Rectangle 32"/>
          <p:cNvSpPr/>
          <p:nvPr/>
        </p:nvSpPr>
        <p:spPr>
          <a:xfrm>
            <a:off x="762000" y="2476500"/>
            <a:ext cx="211455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DCE8FF"/>
            </a:solidFill>
          </a:ln>
        </p:spPr>
      </p:sp>
      <p:sp>
        <p:nvSpPr>
          <p:cNvPr id="33" name="TextBox 33"/>
          <p:cNvSpPr txBox="1"/>
          <p:nvPr/>
        </p:nvSpPr>
        <p:spPr>
          <a:xfrm>
            <a:off x="866775" y="2586038"/>
            <a:ext cx="398597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LAUNCH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65822" y="2739866"/>
            <a:ext cx="1225868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复用火箭摊薄发射成本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66775" y="2881312"/>
            <a:ext cx="1114425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单位入轨成本持续下降</a:t>
            </a:r>
          </a:p>
        </p:txBody>
      </p:sp>
      <p:sp>
        <p:nvSpPr>
          <p:cNvPr id="36" name="Rectangle 36"/>
          <p:cNvSpPr/>
          <p:nvPr/>
        </p:nvSpPr>
        <p:spPr>
          <a:xfrm>
            <a:off x="2971800" y="2476500"/>
            <a:ext cx="211455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DCE8FF"/>
            </a:solidFill>
          </a:ln>
        </p:spPr>
      </p:sp>
      <p:sp>
        <p:nvSpPr>
          <p:cNvPr id="37" name="TextBox 37"/>
          <p:cNvSpPr txBox="1"/>
          <p:nvPr/>
        </p:nvSpPr>
        <p:spPr>
          <a:xfrm>
            <a:off x="3076575" y="2586038"/>
            <a:ext cx="42160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DEPLOY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075622" y="2739866"/>
            <a:ext cx="103910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批量部署 LEO 星座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076575" y="2881312"/>
            <a:ext cx="1048702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生产速率 ~70 颗 / 周</a:t>
            </a:r>
          </a:p>
        </p:txBody>
      </p:sp>
      <p:sp>
        <p:nvSpPr>
          <p:cNvPr id="40" name="Rectangle 40"/>
          <p:cNvSpPr/>
          <p:nvPr/>
        </p:nvSpPr>
        <p:spPr>
          <a:xfrm>
            <a:off x="5181600" y="2476500"/>
            <a:ext cx="2114550" cy="523875"/>
          </a:xfrm>
          <a:prstGeom prst="rect">
            <a:avLst/>
          </a:prstGeom>
          <a:solidFill>
            <a:srgbClr val="FFFFFF"/>
          </a:solidFill>
          <a:ln w="19050">
            <a:solidFill>
              <a:srgbClr val="5F99FF"/>
            </a:solidFill>
          </a:ln>
        </p:spPr>
      </p:sp>
      <p:sp>
        <p:nvSpPr>
          <p:cNvPr id="41" name="TextBox 41"/>
          <p:cNvSpPr txBox="1"/>
          <p:nvPr/>
        </p:nvSpPr>
        <p:spPr>
          <a:xfrm>
            <a:off x="5286375" y="2586038"/>
            <a:ext cx="358342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COVER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285422" y="2739866"/>
            <a:ext cx="1033082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服务覆盖快速扩张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286375" y="2881312"/>
            <a:ext cx="870156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164+ 国家 / 地区</a:t>
            </a:r>
          </a:p>
        </p:txBody>
      </p:sp>
      <p:sp>
        <p:nvSpPr>
          <p:cNvPr id="44" name="Rectangle 44"/>
          <p:cNvSpPr/>
          <p:nvPr/>
        </p:nvSpPr>
        <p:spPr>
          <a:xfrm>
            <a:off x="7372350" y="2476500"/>
            <a:ext cx="211455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DCE8FF"/>
            </a:solidFill>
          </a:ln>
        </p:spPr>
      </p:sp>
      <p:sp>
        <p:nvSpPr>
          <p:cNvPr id="45" name="TextBox 45"/>
          <p:cNvSpPr txBox="1"/>
          <p:nvPr/>
        </p:nvSpPr>
        <p:spPr>
          <a:xfrm>
            <a:off x="7477125" y="2586038"/>
            <a:ext cx="318087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GROW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476172" y="2739866"/>
            <a:ext cx="98488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订阅用户高速增长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7477125" y="2881312"/>
            <a:ext cx="862489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ARPU $66-81 / 月</a:t>
            </a:r>
          </a:p>
        </p:txBody>
      </p:sp>
      <p:sp>
        <p:nvSpPr>
          <p:cNvPr id="48" name="Rectangle 48"/>
          <p:cNvSpPr/>
          <p:nvPr/>
        </p:nvSpPr>
        <p:spPr>
          <a:xfrm>
            <a:off x="9563100" y="2476500"/>
            <a:ext cx="2057400" cy="523875"/>
          </a:xfrm>
          <a:prstGeom prst="rect">
            <a:avLst/>
          </a:prstGeom>
          <a:solidFill>
            <a:srgbClr val="FFFFFF"/>
          </a:solidFill>
          <a:ln w="9525">
            <a:solidFill>
              <a:srgbClr val="DCE8FF"/>
            </a:solidFill>
          </a:ln>
        </p:spPr>
      </p:sp>
      <p:sp>
        <p:nvSpPr>
          <p:cNvPr id="49" name="TextBox 49"/>
          <p:cNvSpPr txBox="1"/>
          <p:nvPr/>
        </p:nvSpPr>
        <p:spPr>
          <a:xfrm>
            <a:off x="9667875" y="2586038"/>
            <a:ext cx="496360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REINVEST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666922" y="2739866"/>
            <a:ext cx="98488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现金流回投新业务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667875" y="2881312"/>
            <a:ext cx="944642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Starship + AI 集群</a:t>
            </a:r>
          </a:p>
        </p:txBody>
      </p:sp>
      <p:sp>
        <p:nvSpPr>
          <p:cNvPr id="52" name="Rectangle 52"/>
          <p:cNvSpPr/>
          <p:nvPr/>
        </p:nvSpPr>
        <p:spPr>
          <a:xfrm>
            <a:off x="571500" y="3190875"/>
            <a:ext cx="11049000" cy="15240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53" name="Rectangle 53"/>
          <p:cNvSpPr/>
          <p:nvPr/>
        </p:nvSpPr>
        <p:spPr>
          <a:xfrm>
            <a:off x="571500" y="3190875"/>
            <a:ext cx="57150" cy="1524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54" name="TextBox 54"/>
          <p:cNvSpPr txBox="1"/>
          <p:nvPr/>
        </p:nvSpPr>
        <p:spPr>
          <a:xfrm>
            <a:off x="748665" y="3363278"/>
            <a:ext cx="220849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CASE · Starlink 商业模式飞轮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42950" y="3648075"/>
            <a:ext cx="4868704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重资产卫星网络 · 5 年内跑成持续盈利的现金牛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48665" y="3982402"/>
            <a:ext cx="417485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网络规模:在轨数千颗卫星 · V3 卫星单星下行速率达 1 Tbps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48665" y="4201478"/>
            <a:ext cx="482660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商业进展:覆盖 164+ 国家 · Q1 2026 用户 1,030 万 · ARPU $66-81/月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48665" y="4420552"/>
            <a:ext cx="551668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财务结果:2025 板块营收 $113.9 亿 · 营业利润 $44.2 亿（集团唯一盈利板块）</a:t>
            </a:r>
          </a:p>
        </p:txBody>
      </p:sp>
      <p:sp>
        <p:nvSpPr>
          <p:cNvPr id="59" name="Rectangle 59"/>
          <p:cNvSpPr/>
          <p:nvPr/>
        </p:nvSpPr>
        <p:spPr>
          <a:xfrm>
            <a:off x="571500" y="4857750"/>
            <a:ext cx="3619500" cy="1000125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60" name="Rectangle 60"/>
          <p:cNvSpPr/>
          <p:nvPr/>
        </p:nvSpPr>
        <p:spPr>
          <a:xfrm>
            <a:off x="571500" y="4857750"/>
            <a:ext cx="57150" cy="1000125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61" name="TextBox 61"/>
          <p:cNvSpPr txBox="1"/>
          <p:nvPr/>
        </p:nvSpPr>
        <p:spPr>
          <a:xfrm>
            <a:off x="749618" y="5038249"/>
            <a:ext cx="105003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Starlink 用户数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723900" y="5248275"/>
            <a:ext cx="1318355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10.3M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2368868" y="5562124"/>
            <a:ext cx="132557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Q1 2026 持续高增</a:t>
            </a:r>
          </a:p>
        </p:txBody>
      </p:sp>
      <p:sp>
        <p:nvSpPr>
          <p:cNvPr id="64" name="Rectangle 64"/>
          <p:cNvSpPr/>
          <p:nvPr/>
        </p:nvSpPr>
        <p:spPr>
          <a:xfrm>
            <a:off x="4286250" y="4857750"/>
            <a:ext cx="3619500" cy="1000125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65" name="Rectangle 65"/>
          <p:cNvSpPr/>
          <p:nvPr/>
        </p:nvSpPr>
        <p:spPr>
          <a:xfrm>
            <a:off x="4286250" y="4857750"/>
            <a:ext cx="57150" cy="1000125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66" name="TextBox 66"/>
          <p:cNvSpPr txBox="1"/>
          <p:nvPr/>
        </p:nvSpPr>
        <p:spPr>
          <a:xfrm>
            <a:off x="4464368" y="50382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占集团总营收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4438650" y="5248275"/>
            <a:ext cx="72028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61%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5512118" y="5562124"/>
            <a:ext cx="8994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单板块过半</a:t>
            </a:r>
          </a:p>
        </p:txBody>
      </p:sp>
      <p:sp>
        <p:nvSpPr>
          <p:cNvPr id="69" name="Rectangle 69"/>
          <p:cNvSpPr/>
          <p:nvPr/>
        </p:nvSpPr>
        <p:spPr>
          <a:xfrm>
            <a:off x="8001000" y="4857750"/>
            <a:ext cx="3619500" cy="1000125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70" name="Rectangle 70"/>
          <p:cNvSpPr/>
          <p:nvPr/>
        </p:nvSpPr>
        <p:spPr>
          <a:xfrm>
            <a:off x="8001000" y="4857750"/>
            <a:ext cx="57150" cy="1000125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71" name="TextBox 71"/>
          <p:cNvSpPr txBox="1"/>
          <p:nvPr/>
        </p:nvSpPr>
        <p:spPr>
          <a:xfrm>
            <a:off x="8179118" y="5038249"/>
            <a:ext cx="87915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板块营业利润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153400" y="5248275"/>
            <a:ext cx="2054447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+$44.2亿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0226992" y="5562124"/>
            <a:ext cx="104896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唯一盈利业务</a:t>
            </a:r>
          </a:p>
        </p:txBody>
      </p:sp>
      <p:sp>
        <p:nvSpPr>
          <p:cNvPr id="74" name="Rectangle 74"/>
          <p:cNvSpPr/>
          <p:nvPr/>
        </p:nvSpPr>
        <p:spPr>
          <a:xfrm>
            <a:off x="571500" y="6000750"/>
            <a:ext cx="11049000" cy="4381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75" name="TextBox 75"/>
          <p:cNvSpPr txBox="1"/>
          <p:nvPr/>
        </p:nvSpPr>
        <p:spPr>
          <a:xfrm>
            <a:off x="3283808" y="6148864"/>
            <a:ext cx="5624384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可复用发射 → 低成本组网 → 海量用户 → 强现金流 · 飞轮自我强化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0976181" y="6562249"/>
            <a:ext cx="4662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2629662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领导层与股权治理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4514136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创始人绝对控制 + 稳定运营核心 · 双层股权保障长期战略定力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571500" y="1619250"/>
            <a:ext cx="2667000" cy="409575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8" name="Rectangle 8"/>
          <p:cNvSpPr/>
          <p:nvPr/>
        </p:nvSpPr>
        <p:spPr>
          <a:xfrm>
            <a:off x="571500" y="1619250"/>
            <a:ext cx="2667000" cy="762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082539" y="1867852"/>
            <a:ext cx="164492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FOUNDER · CEO / CTO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95746" y="2050732"/>
            <a:ext cx="1218507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Elon Musk</a:t>
            </a:r>
          </a:p>
        </p:txBody>
      </p:sp>
      <p:sp>
        <p:nvSpPr>
          <p:cNvPr id="11" name="Rectangle 11"/>
          <p:cNvSpPr/>
          <p:nvPr/>
        </p:nvSpPr>
        <p:spPr>
          <a:xfrm>
            <a:off x="1143000" y="2571750"/>
            <a:ext cx="1524000" cy="1524000"/>
          </a:xfrm>
          <a:prstGeom prst="rect">
            <a:avLst/>
          </a:prstGeom>
          <a:solidFill>
            <a:srgbClr val="F8FAFE"/>
          </a:solidFill>
          <a:ln w="9525">
            <a:solidFill>
              <a:srgbClr val="DCE8FF"/>
            </a:solidFill>
          </a:ln>
        </p:spPr>
      </p:sp>
      <p:sp>
        <p:nvSpPr>
          <p:cNvPr id="12" name="TextBox 12"/>
          <p:cNvSpPr txBox="1"/>
          <p:nvPr/>
        </p:nvSpPr>
        <p:spPr>
          <a:xfrm>
            <a:off x="1433008" y="3051810"/>
            <a:ext cx="943985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EM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820" y="4309110"/>
            <a:ext cx="2266359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创始人 / CEO / CTO / 主席</a:t>
            </a:r>
          </a:p>
        </p:txBody>
      </p:sp>
      <p:sp>
        <p:nvSpPr>
          <p:cNvPr id="14" name="Line 14"/>
          <p:cNvSpPr/>
          <p:nvPr/>
        </p:nvSpPr>
        <p:spPr>
          <a:xfrm>
            <a:off x="1143000" y="4552950"/>
            <a:ext cx="1524000" cy="9525"/>
          </a:xfrm>
          <a:custGeom>
            <a:avLst/>
            <a:gdLst/>
            <a:ahLst/>
            <a:cxnLst/>
            <a:rect l="l" t="t" r="r" b="b"/>
            <a:pathLst>
              <a:path w="1524000" h="9525">
                <a:moveTo>
                  <a:pt x="0" y="0"/>
                </a:moveTo>
                <a:lnTo>
                  <a:pt x="1524000" y="0"/>
                </a:lnTo>
              </a:path>
            </a:pathLst>
          </a:custGeom>
          <a:noFill/>
          <a:ln w="14288">
            <a:solidFill>
              <a:srgbClr val="5F99FF"/>
            </a:solidFill>
          </a:ln>
        </p:spPr>
      </p:sp>
      <p:sp>
        <p:nvSpPr>
          <p:cNvPr id="15" name="TextBox 15"/>
          <p:cNvSpPr txBox="1"/>
          <p:nvPr/>
        </p:nvSpPr>
        <p:spPr>
          <a:xfrm>
            <a:off x="749618" y="4714399"/>
            <a:ext cx="89339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约 42% 股权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9618" y="4923949"/>
            <a:ext cx="180474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Class B 股拥有极高投票权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9618" y="5133499"/>
            <a:ext cx="171931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同时执掌 Tesla / xAI / X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9618" y="5343049"/>
            <a:ext cx="156979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多行星愿景核心驱动者</a:t>
            </a:r>
          </a:p>
        </p:txBody>
      </p:sp>
      <p:sp>
        <p:nvSpPr>
          <p:cNvPr id="19" name="Rectangle 19"/>
          <p:cNvSpPr/>
          <p:nvPr/>
        </p:nvSpPr>
        <p:spPr>
          <a:xfrm>
            <a:off x="3333750" y="1619250"/>
            <a:ext cx="2667000" cy="409575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20" name="Rectangle 20"/>
          <p:cNvSpPr/>
          <p:nvPr/>
        </p:nvSpPr>
        <p:spPr>
          <a:xfrm>
            <a:off x="3333750" y="1619250"/>
            <a:ext cx="2667000" cy="7620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4017886" y="1867852"/>
            <a:ext cx="129872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PRESIDENT · COO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646820" y="2050732"/>
            <a:ext cx="2040860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Gwynne Shotwell</a:t>
            </a:r>
          </a:p>
        </p:txBody>
      </p:sp>
      <p:sp>
        <p:nvSpPr>
          <p:cNvPr id="23" name="Rectangle 23"/>
          <p:cNvSpPr/>
          <p:nvPr/>
        </p:nvSpPr>
        <p:spPr>
          <a:xfrm>
            <a:off x="3905250" y="2571750"/>
            <a:ext cx="1524000" cy="1524000"/>
          </a:xfrm>
          <a:prstGeom prst="rect">
            <a:avLst/>
          </a:prstGeom>
          <a:solidFill>
            <a:srgbClr val="F8FAFE"/>
          </a:solidFill>
          <a:ln w="9525">
            <a:solidFill>
              <a:srgbClr val="DCE8FF"/>
            </a:solidFill>
          </a:ln>
        </p:spPr>
      </p:sp>
      <p:sp>
        <p:nvSpPr>
          <p:cNvPr id="24" name="TextBox 24"/>
          <p:cNvSpPr txBox="1"/>
          <p:nvPr/>
        </p:nvSpPr>
        <p:spPr>
          <a:xfrm>
            <a:off x="4259666" y="3051810"/>
            <a:ext cx="815169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GS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159748" y="4309110"/>
            <a:ext cx="101500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总裁兼 COO</a:t>
            </a:r>
          </a:p>
        </p:txBody>
      </p:sp>
      <p:sp>
        <p:nvSpPr>
          <p:cNvPr id="26" name="Line 26"/>
          <p:cNvSpPr/>
          <p:nvPr/>
        </p:nvSpPr>
        <p:spPr>
          <a:xfrm>
            <a:off x="3905250" y="4552950"/>
            <a:ext cx="1524000" cy="9525"/>
          </a:xfrm>
          <a:custGeom>
            <a:avLst/>
            <a:gdLst/>
            <a:ahLst/>
            <a:cxnLst/>
            <a:rect l="l" t="t" r="r" b="b"/>
            <a:pathLst>
              <a:path w="1524000" h="9525">
                <a:moveTo>
                  <a:pt x="0" y="0"/>
                </a:moveTo>
                <a:lnTo>
                  <a:pt x="1524000" y="0"/>
                </a:lnTo>
              </a:path>
            </a:pathLst>
          </a:custGeom>
          <a:noFill/>
          <a:ln w="14288">
            <a:solidFill>
              <a:srgbClr val="5F99FF"/>
            </a:solidFill>
          </a:ln>
        </p:spPr>
      </p:sp>
      <p:sp>
        <p:nvSpPr>
          <p:cNvPr id="27" name="TextBox 27"/>
          <p:cNvSpPr txBox="1"/>
          <p:nvPr/>
        </p:nvSpPr>
        <p:spPr>
          <a:xfrm>
            <a:off x="3511868" y="4714399"/>
            <a:ext cx="156979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主管发射运营与商业化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11868" y="4923949"/>
            <a:ext cx="209666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推动 Falcon / Starlink 规模化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511868" y="5133499"/>
            <a:ext cx="142739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公司日常运营负责人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511868" y="5343049"/>
            <a:ext cx="142739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长期稳定的执行核心</a:t>
            </a:r>
          </a:p>
        </p:txBody>
      </p:sp>
      <p:sp>
        <p:nvSpPr>
          <p:cNvPr id="31" name="Rectangle 31"/>
          <p:cNvSpPr/>
          <p:nvPr/>
        </p:nvSpPr>
        <p:spPr>
          <a:xfrm>
            <a:off x="6096000" y="1619250"/>
            <a:ext cx="2667000" cy="409575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32" name="Rectangle 32"/>
          <p:cNvSpPr/>
          <p:nvPr/>
        </p:nvSpPr>
        <p:spPr>
          <a:xfrm>
            <a:off x="6096000" y="1619250"/>
            <a:ext cx="2667000" cy="76200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33" name="TextBox 33"/>
          <p:cNvSpPr txBox="1"/>
          <p:nvPr/>
        </p:nvSpPr>
        <p:spPr>
          <a:xfrm>
            <a:off x="6957258" y="1867852"/>
            <a:ext cx="94448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GOVERNANCE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02482" y="2050732"/>
            <a:ext cx="1054036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股权结构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862191" y="2632710"/>
            <a:ext cx="113461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双层股权设计</a:t>
            </a:r>
          </a:p>
        </p:txBody>
      </p:sp>
      <p:sp>
        <p:nvSpPr>
          <p:cNvPr id="36" name="Rectangle 36"/>
          <p:cNvSpPr/>
          <p:nvPr/>
        </p:nvSpPr>
        <p:spPr>
          <a:xfrm>
            <a:off x="6286500" y="2952750"/>
            <a:ext cx="2286000" cy="381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37" name="TextBox 37"/>
          <p:cNvSpPr txBox="1"/>
          <p:nvPr/>
        </p:nvSpPr>
        <p:spPr>
          <a:xfrm>
            <a:off x="6783586" y="3077528"/>
            <a:ext cx="129182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Class A · 1 票 / 股</a:t>
            </a:r>
          </a:p>
        </p:txBody>
      </p:sp>
      <p:sp>
        <p:nvSpPr>
          <p:cNvPr id="38" name="Rectangle 38"/>
          <p:cNvSpPr/>
          <p:nvPr/>
        </p:nvSpPr>
        <p:spPr>
          <a:xfrm>
            <a:off x="6286500" y="3429000"/>
            <a:ext cx="2286000" cy="381000"/>
          </a:xfrm>
          <a:prstGeom prst="rect">
            <a:avLst/>
          </a:prstGeom>
          <a:solidFill>
            <a:srgbClr val="DCE8FF"/>
          </a:solidFill>
          <a:ln w="14288">
            <a:solidFill>
              <a:srgbClr val="5F99FF"/>
            </a:solidFill>
          </a:ln>
        </p:spPr>
      </p:sp>
      <p:sp>
        <p:nvSpPr>
          <p:cNvPr id="39" name="TextBox 39"/>
          <p:cNvSpPr txBox="1"/>
          <p:nvPr/>
        </p:nvSpPr>
        <p:spPr>
          <a:xfrm>
            <a:off x="6353432" y="3553778"/>
            <a:ext cx="215213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Class B · 10 票 / 股（Musk）</a:t>
            </a:r>
          </a:p>
        </p:txBody>
      </p:sp>
      <p:sp>
        <p:nvSpPr>
          <p:cNvPr id="40" name="Line 40"/>
          <p:cNvSpPr/>
          <p:nvPr/>
        </p:nvSpPr>
        <p:spPr>
          <a:xfrm>
            <a:off x="6286500" y="4048125"/>
            <a:ext cx="2286000" cy="9525"/>
          </a:xfrm>
          <a:custGeom>
            <a:avLst/>
            <a:gdLst/>
            <a:ahLst/>
            <a:cxnLst/>
            <a:rect l="l" t="t" r="r" b="b"/>
            <a:pathLst>
              <a:path w="2286000" h="9525">
                <a:moveTo>
                  <a:pt x="0" y="0"/>
                </a:moveTo>
                <a:lnTo>
                  <a:pt x="228600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41" name="TextBox 41"/>
          <p:cNvSpPr txBox="1"/>
          <p:nvPr/>
        </p:nvSpPr>
        <p:spPr>
          <a:xfrm>
            <a:off x="6274118" y="4228624"/>
            <a:ext cx="127787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Musk 约 42% 股权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274118" y="4466749"/>
            <a:ext cx="142739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保持绝对投票控制权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274118" y="4704874"/>
            <a:ext cx="149859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零售投资者分配 ~30%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274118" y="4942999"/>
            <a:ext cx="128499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锁定期分阶段安排</a:t>
            </a:r>
          </a:p>
        </p:txBody>
      </p:sp>
      <p:sp>
        <p:nvSpPr>
          <p:cNvPr id="45" name="Rectangle 45"/>
          <p:cNvSpPr/>
          <p:nvPr/>
        </p:nvSpPr>
        <p:spPr>
          <a:xfrm>
            <a:off x="6286500" y="5286375"/>
            <a:ext cx="2286000" cy="285750"/>
          </a:xfrm>
          <a:prstGeom prst="rect">
            <a:avLst/>
          </a:prstGeom>
          <a:solidFill>
            <a:srgbClr val="F8FAFE"/>
          </a:solidFill>
          <a:ln>
            <a:noFill/>
          </a:ln>
        </p:spPr>
      </p:sp>
      <p:sp>
        <p:nvSpPr>
          <p:cNvPr id="46" name="TextBox 46"/>
          <p:cNvSpPr txBox="1"/>
          <p:nvPr/>
        </p:nvSpPr>
        <p:spPr>
          <a:xfrm>
            <a:off x="6893802" y="5371624"/>
            <a:ext cx="107139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控制权高度集中</a:t>
            </a:r>
          </a:p>
        </p:txBody>
      </p:sp>
      <p:sp>
        <p:nvSpPr>
          <p:cNvPr id="47" name="Rectangle 47"/>
          <p:cNvSpPr/>
          <p:nvPr/>
        </p:nvSpPr>
        <p:spPr>
          <a:xfrm>
            <a:off x="8858250" y="1619250"/>
            <a:ext cx="2762250" cy="409575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48" name="Rectangle 48"/>
          <p:cNvSpPr/>
          <p:nvPr/>
        </p:nvSpPr>
        <p:spPr>
          <a:xfrm>
            <a:off x="8858250" y="1619250"/>
            <a:ext cx="2762250" cy="76200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49" name="TextBox 49"/>
          <p:cNvSpPr txBox="1"/>
          <p:nvPr/>
        </p:nvSpPr>
        <p:spPr>
          <a:xfrm>
            <a:off x="10004637" y="1867852"/>
            <a:ext cx="46947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SCALE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585841" y="2050732"/>
            <a:ext cx="1307068" cy="3352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组织与规模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010650" y="2486025"/>
            <a:ext cx="1732407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0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13,000+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036368" y="2942749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员工规模（且持续增长）</a:t>
            </a:r>
          </a:p>
        </p:txBody>
      </p:sp>
      <p:sp>
        <p:nvSpPr>
          <p:cNvPr id="53" name="Line 53"/>
          <p:cNvSpPr/>
          <p:nvPr/>
        </p:nvSpPr>
        <p:spPr>
          <a:xfrm>
            <a:off x="9048750" y="3286125"/>
            <a:ext cx="2381250" cy="9525"/>
          </a:xfrm>
          <a:custGeom>
            <a:avLst/>
            <a:gdLst/>
            <a:ahLst/>
            <a:cxnLst/>
            <a:rect l="l" t="t" r="r" b="b"/>
            <a:pathLst>
              <a:path w="2381250" h="9525">
                <a:moveTo>
                  <a:pt x="0" y="0"/>
                </a:moveTo>
                <a:lnTo>
                  <a:pt x="238125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54" name="TextBox 54"/>
          <p:cNvSpPr txBox="1"/>
          <p:nvPr/>
        </p:nvSpPr>
        <p:spPr>
          <a:xfrm>
            <a:off x="9036368" y="3495199"/>
            <a:ext cx="166947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总部 Starbase（得州）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9036368" y="3733324"/>
            <a:ext cx="159115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工程师主导 · 垂直整合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036368" y="3971449"/>
            <a:ext cx="128499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快速迭代研发文化</a:t>
            </a:r>
          </a:p>
        </p:txBody>
      </p:sp>
      <p:sp>
        <p:nvSpPr>
          <p:cNvPr id="57" name="Rectangle 57"/>
          <p:cNvSpPr/>
          <p:nvPr/>
        </p:nvSpPr>
        <p:spPr>
          <a:xfrm>
            <a:off x="9048750" y="4333875"/>
            <a:ext cx="2381250" cy="1000125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58" name="TextBox 58"/>
          <p:cNvSpPr txBox="1"/>
          <p:nvPr/>
        </p:nvSpPr>
        <p:spPr>
          <a:xfrm>
            <a:off x="9179242" y="4514374"/>
            <a:ext cx="79478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IPO IMPACT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178290" y="4772978"/>
            <a:ext cx="99279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员工财富事件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179242" y="5019199"/>
            <a:ext cx="171219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数千名员工或成百万富翁</a:t>
            </a:r>
          </a:p>
        </p:txBody>
      </p:sp>
      <p:sp>
        <p:nvSpPr>
          <p:cNvPr id="61" name="Rectangle 61"/>
          <p:cNvSpPr/>
          <p:nvPr/>
        </p:nvSpPr>
        <p:spPr>
          <a:xfrm>
            <a:off x="571500" y="6000750"/>
            <a:ext cx="11049000" cy="4381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62" name="TextBox 62"/>
          <p:cNvSpPr txBox="1"/>
          <p:nvPr/>
        </p:nvSpPr>
        <p:spPr>
          <a:xfrm>
            <a:off x="3396235" y="6148864"/>
            <a:ext cx="5399531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创始人愿景 + 稳定运营 + 双层股权 · 上市后仍保持战略连续性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0976181" y="6562249"/>
            <a:ext cx="4662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4980556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竞争格局 · 发射 + 卫星互联网双线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5204222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对手在两条赛道追赶 · SpaceX 凭成本、频次与 Starship 代差保持领先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559118" y="1609249"/>
            <a:ext cx="128819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LAUNCH · 发射赛道</a:t>
            </a:r>
          </a:p>
        </p:txBody>
      </p:sp>
      <p:sp>
        <p:nvSpPr>
          <p:cNvPr id="8" name="Line 8"/>
          <p:cNvSpPr/>
          <p:nvPr/>
        </p:nvSpPr>
        <p:spPr>
          <a:xfrm>
            <a:off x="571500" y="18097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9" name="Rectangle 9"/>
          <p:cNvSpPr/>
          <p:nvPr/>
        </p:nvSpPr>
        <p:spPr>
          <a:xfrm>
            <a:off x="571500" y="1905000"/>
            <a:ext cx="2667000" cy="762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10" name="TextBox 10"/>
          <p:cNvSpPr txBox="1"/>
          <p:nvPr/>
        </p:nvSpPr>
        <p:spPr>
          <a:xfrm>
            <a:off x="1266777" y="2111692"/>
            <a:ext cx="127644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中国商业航天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0906" y="2398395"/>
            <a:ext cx="15081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长征系列 · 国家队 + 民营</a:t>
            </a:r>
          </a:p>
        </p:txBody>
      </p:sp>
      <p:sp>
        <p:nvSpPr>
          <p:cNvPr id="12" name="Rectangle 12"/>
          <p:cNvSpPr/>
          <p:nvPr/>
        </p:nvSpPr>
        <p:spPr>
          <a:xfrm>
            <a:off x="3333750" y="1905000"/>
            <a:ext cx="2667000" cy="762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13" name="TextBox 13"/>
          <p:cNvSpPr txBox="1"/>
          <p:nvPr/>
        </p:nvSpPr>
        <p:spPr>
          <a:xfrm>
            <a:off x="4106662" y="2111692"/>
            <a:ext cx="112117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Rocket Lab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54459" y="2398395"/>
            <a:ext cx="122558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Electron / Neutron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096000" y="1905000"/>
            <a:ext cx="2667000" cy="762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6868912" y="2111692"/>
            <a:ext cx="112117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Blue Origin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29854" y="2398395"/>
            <a:ext cx="1199293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New Glenn 重型在研</a:t>
            </a:r>
          </a:p>
        </p:txBody>
      </p:sp>
      <p:sp>
        <p:nvSpPr>
          <p:cNvPr id="18" name="Rectangle 18"/>
          <p:cNvSpPr/>
          <p:nvPr/>
        </p:nvSpPr>
        <p:spPr>
          <a:xfrm>
            <a:off x="8858250" y="1905000"/>
            <a:ext cx="2762250" cy="762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19" name="TextBox 19"/>
          <p:cNvSpPr txBox="1"/>
          <p:nvPr/>
        </p:nvSpPr>
        <p:spPr>
          <a:xfrm>
            <a:off x="10051434" y="2111692"/>
            <a:ext cx="37588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ULA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57576" y="2398395"/>
            <a:ext cx="136359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Vulcan · 传统美国发射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9118" y="2866549"/>
            <a:ext cx="23124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SATELLITE INTERNET · 卫星互联网</a:t>
            </a:r>
          </a:p>
        </p:txBody>
      </p:sp>
      <p:sp>
        <p:nvSpPr>
          <p:cNvPr id="22" name="Line 22"/>
          <p:cNvSpPr/>
          <p:nvPr/>
        </p:nvSpPr>
        <p:spPr>
          <a:xfrm>
            <a:off x="571500" y="30670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23" name="Rectangle 23"/>
          <p:cNvSpPr/>
          <p:nvPr/>
        </p:nvSpPr>
        <p:spPr>
          <a:xfrm>
            <a:off x="571500" y="3162300"/>
            <a:ext cx="2667000" cy="762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24" name="TextBox 24"/>
          <p:cNvSpPr txBox="1"/>
          <p:nvPr/>
        </p:nvSpPr>
        <p:spPr>
          <a:xfrm>
            <a:off x="1178791" y="3368992"/>
            <a:ext cx="145241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Amazon Kuiper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69660" y="3655695"/>
            <a:ext cx="87068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在建 LEO 星座</a:t>
            </a:r>
          </a:p>
        </p:txBody>
      </p:sp>
      <p:sp>
        <p:nvSpPr>
          <p:cNvPr id="26" name="Rectangle 26"/>
          <p:cNvSpPr/>
          <p:nvPr/>
        </p:nvSpPr>
        <p:spPr>
          <a:xfrm>
            <a:off x="3333750" y="3162300"/>
            <a:ext cx="2667000" cy="762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27" name="TextBox 27"/>
          <p:cNvSpPr txBox="1"/>
          <p:nvPr/>
        </p:nvSpPr>
        <p:spPr>
          <a:xfrm>
            <a:off x="4267107" y="3368992"/>
            <a:ext cx="80028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OneWeb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166187" y="3655695"/>
            <a:ext cx="100212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已并入 Eutelsat</a:t>
            </a:r>
          </a:p>
        </p:txBody>
      </p:sp>
      <p:sp>
        <p:nvSpPr>
          <p:cNvPr id="29" name="Rectangle 29"/>
          <p:cNvSpPr/>
          <p:nvPr/>
        </p:nvSpPr>
        <p:spPr>
          <a:xfrm>
            <a:off x="6096000" y="3162300"/>
            <a:ext cx="2667000" cy="762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30" name="TextBox 30"/>
          <p:cNvSpPr txBox="1"/>
          <p:nvPr/>
        </p:nvSpPr>
        <p:spPr>
          <a:xfrm>
            <a:off x="6998303" y="33689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中国星座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908721" y="3655695"/>
            <a:ext cx="1041559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千帆 / GW 等项目</a:t>
            </a:r>
          </a:p>
        </p:txBody>
      </p:sp>
      <p:sp>
        <p:nvSpPr>
          <p:cNvPr id="32" name="Rectangle 32"/>
          <p:cNvSpPr/>
          <p:nvPr/>
        </p:nvSpPr>
        <p:spPr>
          <a:xfrm>
            <a:off x="8858250" y="3162300"/>
            <a:ext cx="2762250" cy="762000"/>
          </a:xfrm>
          <a:prstGeom prst="rect">
            <a:avLst/>
          </a:prstGeom>
          <a:solidFill>
            <a:srgbClr val="FFFFFF"/>
          </a:solidFill>
          <a:ln w="14288">
            <a:solidFill>
              <a:srgbClr val="DCE8FF"/>
            </a:solidFill>
          </a:ln>
        </p:spPr>
      </p:sp>
      <p:sp>
        <p:nvSpPr>
          <p:cNvPr id="33" name="TextBox 33"/>
          <p:cNvSpPr txBox="1"/>
          <p:nvPr/>
        </p:nvSpPr>
        <p:spPr>
          <a:xfrm>
            <a:off x="9808178" y="33689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传统卫通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590437" y="3655695"/>
            <a:ext cx="1297876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Viasat / SES（GEO）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59118" y="4123849"/>
            <a:ext cx="1572283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MOAT · SpaceX 护城河</a:t>
            </a:r>
          </a:p>
        </p:txBody>
      </p:sp>
      <p:sp>
        <p:nvSpPr>
          <p:cNvPr id="36" name="Line 36"/>
          <p:cNvSpPr/>
          <p:nvPr/>
        </p:nvSpPr>
        <p:spPr>
          <a:xfrm>
            <a:off x="571500" y="4324350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FFD9CC"/>
            </a:solidFill>
          </a:ln>
        </p:spPr>
      </p:sp>
      <p:sp>
        <p:nvSpPr>
          <p:cNvPr id="37" name="Rectangle 37"/>
          <p:cNvSpPr/>
          <p:nvPr/>
        </p:nvSpPr>
        <p:spPr>
          <a:xfrm>
            <a:off x="571500" y="4419600"/>
            <a:ext cx="2667000" cy="7620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38" name="TextBox 38"/>
          <p:cNvSpPr txBox="1"/>
          <p:nvPr/>
        </p:nvSpPr>
        <p:spPr>
          <a:xfrm>
            <a:off x="1473803" y="46262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成本领先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67790" y="4912995"/>
            <a:ext cx="107442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复用摊薄发射成本</a:t>
            </a:r>
          </a:p>
        </p:txBody>
      </p:sp>
      <p:sp>
        <p:nvSpPr>
          <p:cNvPr id="40" name="Rectangle 40"/>
          <p:cNvSpPr/>
          <p:nvPr/>
        </p:nvSpPr>
        <p:spPr>
          <a:xfrm>
            <a:off x="3333750" y="4419600"/>
            <a:ext cx="2667000" cy="7620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41" name="TextBox 41"/>
          <p:cNvSpPr txBox="1"/>
          <p:nvPr/>
        </p:nvSpPr>
        <p:spPr>
          <a:xfrm>
            <a:off x="4236053" y="46262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垂直整合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78878" y="4912995"/>
            <a:ext cx="1376744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火箭 / 卫星 / 终端自研</a:t>
            </a:r>
          </a:p>
        </p:txBody>
      </p:sp>
      <p:sp>
        <p:nvSpPr>
          <p:cNvPr id="43" name="Rectangle 43"/>
          <p:cNvSpPr/>
          <p:nvPr/>
        </p:nvSpPr>
        <p:spPr>
          <a:xfrm>
            <a:off x="6096000" y="4419600"/>
            <a:ext cx="2667000" cy="7620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44" name="TextBox 44"/>
          <p:cNvSpPr txBox="1"/>
          <p:nvPr/>
        </p:nvSpPr>
        <p:spPr>
          <a:xfrm>
            <a:off x="6998303" y="4626292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发射频次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826567" y="49129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高频次摊薄固定成本</a:t>
            </a:r>
          </a:p>
        </p:txBody>
      </p:sp>
      <p:sp>
        <p:nvSpPr>
          <p:cNvPr id="46" name="Rectangle 46"/>
          <p:cNvSpPr/>
          <p:nvPr/>
        </p:nvSpPr>
        <p:spPr>
          <a:xfrm>
            <a:off x="8858250" y="4419600"/>
            <a:ext cx="2762250" cy="762000"/>
          </a:xfrm>
          <a:prstGeom prst="rect">
            <a:avLst/>
          </a:prstGeom>
          <a:solidFill>
            <a:srgbClr val="F8FAFE"/>
          </a:solidFill>
          <a:ln w="14288">
            <a:solidFill>
              <a:srgbClr val="FF6B47"/>
            </a:solidFill>
          </a:ln>
        </p:spPr>
      </p:sp>
      <p:sp>
        <p:nvSpPr>
          <p:cNvPr id="47" name="TextBox 47"/>
          <p:cNvSpPr txBox="1"/>
          <p:nvPr/>
        </p:nvSpPr>
        <p:spPr>
          <a:xfrm>
            <a:off x="9554572" y="4626292"/>
            <a:ext cx="136960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Starship 代差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636442" y="49129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00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运力天花板代际领先</a:t>
            </a:r>
          </a:p>
        </p:txBody>
      </p:sp>
      <p:sp>
        <p:nvSpPr>
          <p:cNvPr id="49" name="Rectangle 49"/>
          <p:cNvSpPr/>
          <p:nvPr/>
        </p:nvSpPr>
        <p:spPr>
          <a:xfrm>
            <a:off x="571500" y="5334000"/>
            <a:ext cx="3619500" cy="619125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50" name="TextBox 50"/>
          <p:cNvSpPr txBox="1"/>
          <p:nvPr/>
        </p:nvSpPr>
        <p:spPr>
          <a:xfrm>
            <a:off x="749618" y="5466874"/>
            <a:ext cx="109275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2025 年入轨发射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37235" y="5647372"/>
            <a:ext cx="1021401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~170 次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273618" y="5752624"/>
            <a:ext cx="104896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全球商业主导</a:t>
            </a:r>
          </a:p>
        </p:txBody>
      </p:sp>
      <p:sp>
        <p:nvSpPr>
          <p:cNvPr id="53" name="Rectangle 53"/>
          <p:cNvSpPr/>
          <p:nvPr/>
        </p:nvSpPr>
        <p:spPr>
          <a:xfrm>
            <a:off x="4286250" y="5334000"/>
            <a:ext cx="3619500" cy="619125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54" name="TextBox 54"/>
          <p:cNvSpPr txBox="1"/>
          <p:nvPr/>
        </p:nvSpPr>
        <p:spPr>
          <a:xfrm>
            <a:off x="4464368" y="5466874"/>
            <a:ext cx="907637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Starlink 用户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451985" y="5647372"/>
            <a:ext cx="856931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10.3M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702618" y="5752624"/>
            <a:ext cx="104896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在轨卫星最多</a:t>
            </a:r>
          </a:p>
        </p:txBody>
      </p:sp>
      <p:sp>
        <p:nvSpPr>
          <p:cNvPr id="57" name="Rectangle 57"/>
          <p:cNvSpPr/>
          <p:nvPr/>
        </p:nvSpPr>
        <p:spPr>
          <a:xfrm>
            <a:off x="8001000" y="5334000"/>
            <a:ext cx="3619500" cy="619125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58" name="TextBox 58"/>
          <p:cNvSpPr txBox="1"/>
          <p:nvPr/>
        </p:nvSpPr>
        <p:spPr>
          <a:xfrm>
            <a:off x="8179118" y="5466874"/>
            <a:ext cx="736759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复用助推器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8166735" y="5647372"/>
            <a:ext cx="1096161" cy="3962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&gt;540 次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607868" y="5752624"/>
            <a:ext cx="1348005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▲ 对手尚无量产复用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0976181" y="6562249"/>
            <a:ext cx="4662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4014435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发展里程碑 · 18 年六大节点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448949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从首次入轨到完全可复用 · 一步步构筑全球商业航天主导地位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Line 7"/>
          <p:cNvSpPr/>
          <p:nvPr/>
        </p:nvSpPr>
        <p:spPr>
          <a:xfrm>
            <a:off x="1143000" y="35242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28575">
            <a:solidFill>
              <a:srgbClr val="5F99FF"/>
            </a:solidFill>
          </a:ln>
        </p:spPr>
      </p:sp>
      <p:sp>
        <p:nvSpPr>
          <p:cNvPr id="8" name="Rectangle 8"/>
          <p:cNvSpPr/>
          <p:nvPr/>
        </p:nvSpPr>
        <p:spPr>
          <a:xfrm>
            <a:off x="1047750" y="3429000"/>
            <a:ext cx="190500" cy="1905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966147" y="3180874"/>
            <a:ext cx="35370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2008</a:t>
            </a:r>
          </a:p>
        </p:txBody>
      </p:sp>
      <p:sp>
        <p:nvSpPr>
          <p:cNvPr id="10" name="Line 10"/>
          <p:cNvSpPr/>
          <p:nvPr/>
        </p:nvSpPr>
        <p:spPr>
          <a:xfrm>
            <a:off x="1143000" y="3619500"/>
            <a:ext cx="9525" cy="476250"/>
          </a:xfrm>
          <a:custGeom>
            <a:avLst/>
            <a:gdLst/>
            <a:ahLst/>
            <a:cxnLst/>
            <a:rect l="l" t="t" r="r" b="b"/>
            <a:pathLst>
              <a:path w="9525" h="476250">
                <a:moveTo>
                  <a:pt x="0" y="0"/>
                </a:moveTo>
                <a:lnTo>
                  <a:pt x="0" y="476250"/>
                </a:lnTo>
              </a:path>
            </a:pathLst>
          </a:custGeom>
          <a:noFill/>
          <a:ln w="14288">
            <a:solidFill>
              <a:srgbClr val="5F99FF"/>
            </a:solidFill>
            <a:custDash>
              <a:ds d="200000" sp="200000"/>
            </a:custDash>
          </a:ln>
        </p:spPr>
      </p:sp>
      <p:sp>
        <p:nvSpPr>
          <p:cNvPr id="11" name="Rectangle 11"/>
          <p:cNvSpPr/>
          <p:nvPr/>
        </p:nvSpPr>
        <p:spPr>
          <a:xfrm>
            <a:off x="571500" y="4095750"/>
            <a:ext cx="1714500" cy="15240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12" name="TextBox 12"/>
          <p:cNvSpPr txBox="1"/>
          <p:nvPr/>
        </p:nvSpPr>
        <p:spPr>
          <a:xfrm>
            <a:off x="866042" y="4232910"/>
            <a:ext cx="1125417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Falcon 1 入轨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86922" y="4492466"/>
            <a:ext cx="68365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First Orbit</a:t>
            </a:r>
          </a:p>
        </p:txBody>
      </p:sp>
      <p:sp>
        <p:nvSpPr>
          <p:cNvPr id="14" name="Line 14"/>
          <p:cNvSpPr/>
          <p:nvPr/>
        </p:nvSpPr>
        <p:spPr>
          <a:xfrm>
            <a:off x="762000" y="4714875"/>
            <a:ext cx="1333500" cy="9525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15" name="TextBox 15"/>
          <p:cNvSpPr txBox="1"/>
          <p:nvPr/>
        </p:nvSpPr>
        <p:spPr>
          <a:xfrm>
            <a:off x="751522" y="4816316"/>
            <a:ext cx="108730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私人液体火箭首例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1522" y="5006816"/>
            <a:ext cx="108730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降低发射成本起点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1522" y="5197316"/>
            <a:ext cx="108730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公司存续关键一战</a:t>
            </a:r>
          </a:p>
        </p:txBody>
      </p:sp>
      <p:sp>
        <p:nvSpPr>
          <p:cNvPr id="18" name="Rectangle 18"/>
          <p:cNvSpPr/>
          <p:nvPr/>
        </p:nvSpPr>
        <p:spPr>
          <a:xfrm>
            <a:off x="3048000" y="2095500"/>
            <a:ext cx="190500" cy="1905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2985087" y="1847374"/>
            <a:ext cx="31632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2012</a:t>
            </a:r>
          </a:p>
        </p:txBody>
      </p:sp>
      <p:sp>
        <p:nvSpPr>
          <p:cNvPr id="20" name="Line 20"/>
          <p:cNvSpPr/>
          <p:nvPr/>
        </p:nvSpPr>
        <p:spPr>
          <a:xfrm>
            <a:off x="3143250" y="2286000"/>
            <a:ext cx="9525" cy="1238250"/>
          </a:xfrm>
          <a:custGeom>
            <a:avLst/>
            <a:gdLst/>
            <a:ahLst/>
            <a:cxnLst/>
            <a:rect l="l" t="t" r="r" b="b"/>
            <a:pathLst>
              <a:path w="9525" h="1238250">
                <a:moveTo>
                  <a:pt x="0" y="0"/>
                </a:moveTo>
                <a:lnTo>
                  <a:pt x="0" y="1238250"/>
                </a:lnTo>
              </a:path>
            </a:pathLst>
          </a:custGeom>
          <a:noFill/>
          <a:ln w="14288">
            <a:solidFill>
              <a:srgbClr val="5F99FF"/>
            </a:solidFill>
            <a:custDash>
              <a:ds d="200000" sp="200000"/>
            </a:custDash>
          </a:ln>
        </p:spPr>
      </p:sp>
      <p:sp>
        <p:nvSpPr>
          <p:cNvPr id="21" name="Rectangle 21"/>
          <p:cNvSpPr/>
          <p:nvPr/>
        </p:nvSpPr>
        <p:spPr>
          <a:xfrm>
            <a:off x="2571750" y="2286000"/>
            <a:ext cx="1714500" cy="9525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22" name="TextBox 22"/>
          <p:cNvSpPr txBox="1"/>
          <p:nvPr/>
        </p:nvSpPr>
        <p:spPr>
          <a:xfrm>
            <a:off x="2742076" y="2423160"/>
            <a:ext cx="1373848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Dragon 对接 ISS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99221" y="2682716"/>
            <a:ext cx="65955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ISS Docking</a:t>
            </a:r>
          </a:p>
        </p:txBody>
      </p:sp>
      <p:sp>
        <p:nvSpPr>
          <p:cNvPr id="24" name="Line 24"/>
          <p:cNvSpPr/>
          <p:nvPr/>
        </p:nvSpPr>
        <p:spPr>
          <a:xfrm>
            <a:off x="2762250" y="2905125"/>
            <a:ext cx="1333500" cy="9525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25" name="TextBox 25"/>
          <p:cNvSpPr txBox="1"/>
          <p:nvPr/>
        </p:nvSpPr>
        <p:spPr>
          <a:xfrm>
            <a:off x="2751772" y="3006566"/>
            <a:ext cx="108730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开启商业货运时代</a:t>
            </a:r>
          </a:p>
        </p:txBody>
      </p:sp>
      <p:sp>
        <p:nvSpPr>
          <p:cNvPr id="26" name="Rectangle 26"/>
          <p:cNvSpPr/>
          <p:nvPr/>
        </p:nvSpPr>
        <p:spPr>
          <a:xfrm>
            <a:off x="5143500" y="3429000"/>
            <a:ext cx="190500" cy="1905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27" name="TextBox 27"/>
          <p:cNvSpPr txBox="1"/>
          <p:nvPr/>
        </p:nvSpPr>
        <p:spPr>
          <a:xfrm>
            <a:off x="5080587" y="3180874"/>
            <a:ext cx="31632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2015</a:t>
            </a:r>
          </a:p>
        </p:txBody>
      </p:sp>
      <p:sp>
        <p:nvSpPr>
          <p:cNvPr id="28" name="Line 28"/>
          <p:cNvSpPr/>
          <p:nvPr/>
        </p:nvSpPr>
        <p:spPr>
          <a:xfrm>
            <a:off x="5238750" y="3619500"/>
            <a:ext cx="9525" cy="476250"/>
          </a:xfrm>
          <a:custGeom>
            <a:avLst/>
            <a:gdLst/>
            <a:ahLst/>
            <a:cxnLst/>
            <a:rect l="l" t="t" r="r" b="b"/>
            <a:pathLst>
              <a:path w="9525" h="476250">
                <a:moveTo>
                  <a:pt x="0" y="0"/>
                </a:moveTo>
                <a:lnTo>
                  <a:pt x="0" y="476250"/>
                </a:lnTo>
              </a:path>
            </a:pathLst>
          </a:custGeom>
          <a:noFill/>
          <a:ln w="14288">
            <a:solidFill>
              <a:srgbClr val="5F99FF"/>
            </a:solidFill>
            <a:custDash>
              <a:ds d="200000" sp="200000"/>
            </a:custDash>
          </a:ln>
        </p:spPr>
      </p:sp>
      <p:sp>
        <p:nvSpPr>
          <p:cNvPr id="29" name="Rectangle 29"/>
          <p:cNvSpPr/>
          <p:nvPr/>
        </p:nvSpPr>
        <p:spPr>
          <a:xfrm>
            <a:off x="4667250" y="4095750"/>
            <a:ext cx="1714500" cy="15240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30" name="TextBox 30"/>
          <p:cNvSpPr txBox="1"/>
          <p:nvPr/>
        </p:nvSpPr>
        <p:spPr>
          <a:xfrm>
            <a:off x="5049202" y="4232910"/>
            <a:ext cx="950595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助推器着陆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128450" y="4492466"/>
            <a:ext cx="79209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First Landing</a:t>
            </a:r>
          </a:p>
        </p:txBody>
      </p:sp>
      <p:sp>
        <p:nvSpPr>
          <p:cNvPr id="32" name="Line 32"/>
          <p:cNvSpPr/>
          <p:nvPr/>
        </p:nvSpPr>
        <p:spPr>
          <a:xfrm>
            <a:off x="4857750" y="4714875"/>
            <a:ext cx="1333500" cy="9525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33" name="TextBox 33"/>
          <p:cNvSpPr txBox="1"/>
          <p:nvPr/>
        </p:nvSpPr>
        <p:spPr>
          <a:xfrm>
            <a:off x="4847272" y="4816316"/>
            <a:ext cx="108730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陆地垂直回收成功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847272" y="5006816"/>
            <a:ext cx="9668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可重复使用革命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847272" y="5197316"/>
            <a:ext cx="9668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复用经济性起点</a:t>
            </a:r>
          </a:p>
        </p:txBody>
      </p:sp>
      <p:sp>
        <p:nvSpPr>
          <p:cNvPr id="36" name="Rectangle 36"/>
          <p:cNvSpPr/>
          <p:nvPr/>
        </p:nvSpPr>
        <p:spPr>
          <a:xfrm>
            <a:off x="7239000" y="2095500"/>
            <a:ext cx="190500" cy="1905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37" name="TextBox 37"/>
          <p:cNvSpPr txBox="1"/>
          <p:nvPr/>
        </p:nvSpPr>
        <p:spPr>
          <a:xfrm>
            <a:off x="7157397" y="1847374"/>
            <a:ext cx="35370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2020</a:t>
            </a:r>
          </a:p>
        </p:txBody>
      </p:sp>
      <p:sp>
        <p:nvSpPr>
          <p:cNvPr id="38" name="Line 38"/>
          <p:cNvSpPr/>
          <p:nvPr/>
        </p:nvSpPr>
        <p:spPr>
          <a:xfrm>
            <a:off x="7334250" y="2286000"/>
            <a:ext cx="9525" cy="1238250"/>
          </a:xfrm>
          <a:custGeom>
            <a:avLst/>
            <a:gdLst/>
            <a:ahLst/>
            <a:cxnLst/>
            <a:rect l="l" t="t" r="r" b="b"/>
            <a:pathLst>
              <a:path w="9525" h="1238250">
                <a:moveTo>
                  <a:pt x="0" y="0"/>
                </a:moveTo>
                <a:lnTo>
                  <a:pt x="0" y="1238250"/>
                </a:lnTo>
              </a:path>
            </a:pathLst>
          </a:custGeom>
          <a:noFill/>
          <a:ln w="14288">
            <a:solidFill>
              <a:srgbClr val="5F99FF"/>
            </a:solidFill>
            <a:custDash>
              <a:ds d="200000" sp="200000"/>
            </a:custDash>
          </a:ln>
        </p:spPr>
      </p:sp>
      <p:sp>
        <p:nvSpPr>
          <p:cNvPr id="39" name="Rectangle 39"/>
          <p:cNvSpPr/>
          <p:nvPr/>
        </p:nvSpPr>
        <p:spPr>
          <a:xfrm>
            <a:off x="6762750" y="2286000"/>
            <a:ext cx="1714500" cy="9525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40" name="TextBox 40"/>
          <p:cNvSpPr txBox="1"/>
          <p:nvPr/>
        </p:nvSpPr>
        <p:spPr>
          <a:xfrm>
            <a:off x="6841065" y="2423160"/>
            <a:ext cx="1557871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Crew Dragon 载人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211901" y="2682716"/>
            <a:ext cx="81619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Crewed Flight</a:t>
            </a:r>
          </a:p>
        </p:txBody>
      </p:sp>
      <p:sp>
        <p:nvSpPr>
          <p:cNvPr id="42" name="Line 42"/>
          <p:cNvSpPr/>
          <p:nvPr/>
        </p:nvSpPr>
        <p:spPr>
          <a:xfrm>
            <a:off x="6953250" y="2905125"/>
            <a:ext cx="1333500" cy="9525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DCE8FF"/>
            </a:solidFill>
          </a:ln>
        </p:spPr>
      </p:sp>
      <p:sp>
        <p:nvSpPr>
          <p:cNvPr id="43" name="TextBox 43"/>
          <p:cNvSpPr txBox="1"/>
          <p:nvPr/>
        </p:nvSpPr>
        <p:spPr>
          <a:xfrm>
            <a:off x="6942772" y="3006566"/>
            <a:ext cx="9668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结束依赖俄罗斯</a:t>
            </a:r>
          </a:p>
        </p:txBody>
      </p:sp>
      <p:sp>
        <p:nvSpPr>
          <p:cNvPr id="44" name="Rectangle 44"/>
          <p:cNvSpPr/>
          <p:nvPr/>
        </p:nvSpPr>
        <p:spPr>
          <a:xfrm>
            <a:off x="9334500" y="3429000"/>
            <a:ext cx="190500" cy="190500"/>
          </a:xfrm>
          <a:prstGeom prst="rect">
            <a:avLst/>
          </a:prstGeom>
          <a:solidFill>
            <a:srgbClr val="FF6B47"/>
          </a:solidFill>
          <a:ln>
            <a:noFill/>
          </a:ln>
        </p:spPr>
      </p:sp>
      <p:sp>
        <p:nvSpPr>
          <p:cNvPr id="45" name="TextBox 45"/>
          <p:cNvSpPr txBox="1"/>
          <p:nvPr/>
        </p:nvSpPr>
        <p:spPr>
          <a:xfrm>
            <a:off x="9252897" y="3180874"/>
            <a:ext cx="35370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2024</a:t>
            </a:r>
          </a:p>
        </p:txBody>
      </p:sp>
      <p:sp>
        <p:nvSpPr>
          <p:cNvPr id="46" name="Line 46"/>
          <p:cNvSpPr/>
          <p:nvPr/>
        </p:nvSpPr>
        <p:spPr>
          <a:xfrm>
            <a:off x="9429750" y="3619500"/>
            <a:ext cx="9525" cy="476250"/>
          </a:xfrm>
          <a:custGeom>
            <a:avLst/>
            <a:gdLst/>
            <a:ahLst/>
            <a:cxnLst/>
            <a:rect l="l" t="t" r="r" b="b"/>
            <a:pathLst>
              <a:path w="9525" h="476250">
                <a:moveTo>
                  <a:pt x="0" y="0"/>
                </a:moveTo>
                <a:lnTo>
                  <a:pt x="0" y="476250"/>
                </a:lnTo>
              </a:path>
            </a:pathLst>
          </a:custGeom>
          <a:noFill/>
          <a:ln w="14288">
            <a:solidFill>
              <a:srgbClr val="FF6B47"/>
            </a:solidFill>
            <a:custDash>
              <a:ds d="200000" sp="200000"/>
            </a:custDash>
          </a:ln>
        </p:spPr>
      </p:sp>
      <p:sp>
        <p:nvSpPr>
          <p:cNvPr id="47" name="Rectangle 47"/>
          <p:cNvSpPr/>
          <p:nvPr/>
        </p:nvSpPr>
        <p:spPr>
          <a:xfrm>
            <a:off x="8858250" y="4095750"/>
            <a:ext cx="1714500" cy="1524000"/>
          </a:xfrm>
          <a:prstGeom prst="rect">
            <a:avLst/>
          </a:prstGeom>
          <a:solidFill>
            <a:srgbClr val="FFFFFF"/>
          </a:solidFill>
          <a:ln w="19050">
            <a:solidFill>
              <a:srgbClr val="FF6B47"/>
            </a:solidFill>
          </a:ln>
        </p:spPr>
      </p:sp>
      <p:sp>
        <p:nvSpPr>
          <p:cNvPr id="48" name="TextBox 48"/>
          <p:cNvSpPr txBox="1"/>
          <p:nvPr/>
        </p:nvSpPr>
        <p:spPr>
          <a:xfrm>
            <a:off x="8954967" y="4232910"/>
            <a:ext cx="1521066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Super Heavy 捕获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289328" y="4492466"/>
            <a:ext cx="85234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825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Booster Catch</a:t>
            </a:r>
          </a:p>
        </p:txBody>
      </p:sp>
      <p:sp>
        <p:nvSpPr>
          <p:cNvPr id="50" name="Line 50"/>
          <p:cNvSpPr/>
          <p:nvPr/>
        </p:nvSpPr>
        <p:spPr>
          <a:xfrm>
            <a:off x="9048750" y="4714875"/>
            <a:ext cx="1333500" cy="9525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9525">
            <a:solidFill>
              <a:srgbClr val="FFD9CC"/>
            </a:solidFill>
          </a:ln>
        </p:spPr>
      </p:sp>
      <p:sp>
        <p:nvSpPr>
          <p:cNvPr id="51" name="TextBox 51"/>
          <p:cNvSpPr txBox="1"/>
          <p:nvPr/>
        </p:nvSpPr>
        <p:spPr>
          <a:xfrm>
            <a:off x="9038272" y="4816316"/>
            <a:ext cx="1207794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塔臂首次捕获助推器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038272" y="5006816"/>
            <a:ext cx="1141524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Starship 关键验证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9038272" y="5197316"/>
            <a:ext cx="9668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通往完全可复用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038272" y="5387816"/>
            <a:ext cx="8686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· 近期里程碑 ★</a:t>
            </a:r>
          </a:p>
        </p:txBody>
      </p:sp>
      <p:sp>
        <p:nvSpPr>
          <p:cNvPr id="55" name="Rectangle 55"/>
          <p:cNvSpPr/>
          <p:nvPr/>
        </p:nvSpPr>
        <p:spPr>
          <a:xfrm>
            <a:off x="11430000" y="2095500"/>
            <a:ext cx="190500" cy="190500"/>
          </a:xfrm>
          <a:prstGeom prst="rect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56" name="TextBox 56"/>
          <p:cNvSpPr txBox="1"/>
          <p:nvPr/>
        </p:nvSpPr>
        <p:spPr>
          <a:xfrm>
            <a:off x="11348397" y="1847374"/>
            <a:ext cx="35370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975" b="1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2026</a:t>
            </a:r>
          </a:p>
        </p:txBody>
      </p:sp>
      <p:sp>
        <p:nvSpPr>
          <p:cNvPr id="57" name="Line 57"/>
          <p:cNvSpPr/>
          <p:nvPr/>
        </p:nvSpPr>
        <p:spPr>
          <a:xfrm>
            <a:off x="11525250" y="2286000"/>
            <a:ext cx="9525" cy="1238250"/>
          </a:xfrm>
          <a:custGeom>
            <a:avLst/>
            <a:gdLst/>
            <a:ahLst/>
            <a:cxnLst/>
            <a:rect l="l" t="t" r="r" b="b"/>
            <a:pathLst>
              <a:path w="9525" h="1238250">
                <a:moveTo>
                  <a:pt x="0" y="0"/>
                </a:moveTo>
                <a:lnTo>
                  <a:pt x="0" y="1238250"/>
                </a:lnTo>
              </a:path>
            </a:pathLst>
          </a:custGeom>
          <a:noFill/>
          <a:ln w="14288">
            <a:solidFill>
              <a:srgbClr val="9CA3AF"/>
            </a:solidFill>
            <a:custDash>
              <a:ds d="200000" sp="200000"/>
            </a:custDash>
          </a:ln>
        </p:spPr>
      </p:sp>
      <p:sp>
        <p:nvSpPr>
          <p:cNvPr id="58" name="Rectangle 58"/>
          <p:cNvSpPr/>
          <p:nvPr/>
        </p:nvSpPr>
        <p:spPr>
          <a:xfrm>
            <a:off x="10572750" y="2286000"/>
            <a:ext cx="1047750" cy="1047750"/>
          </a:xfrm>
          <a:prstGeom prst="rect">
            <a:avLst/>
          </a:prstGeom>
          <a:solidFill>
            <a:srgbClr val="F8FAFE"/>
          </a:solidFill>
          <a:ln w="14288">
            <a:solidFill>
              <a:srgbClr val="9CA3AF"/>
            </a:solidFill>
            <a:custDash>
              <a:ds d="266666" sp="200000"/>
            </a:custDash>
          </a:ln>
        </p:spPr>
      </p:sp>
      <p:sp>
        <p:nvSpPr>
          <p:cNvPr id="59" name="TextBox 59"/>
          <p:cNvSpPr txBox="1"/>
          <p:nvPr/>
        </p:nvSpPr>
        <p:spPr>
          <a:xfrm>
            <a:off x="10700867" y="2439352"/>
            <a:ext cx="79151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b="1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IPO + 入轨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0906363" y="2690812"/>
            <a:ext cx="380524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Future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0651688" y="2928938"/>
            <a:ext cx="889873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6 月 IPO（SPCX）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624304" y="3100388"/>
            <a:ext cx="944642" cy="152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750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Starship 载荷入轨</a:t>
            </a:r>
          </a:p>
        </p:txBody>
      </p:sp>
      <p:sp>
        <p:nvSpPr>
          <p:cNvPr id="63" name="Rectangle 63"/>
          <p:cNvSpPr/>
          <p:nvPr/>
        </p:nvSpPr>
        <p:spPr>
          <a:xfrm>
            <a:off x="571500" y="6000750"/>
            <a:ext cx="11049000" cy="43815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64" name="TextBox 64"/>
          <p:cNvSpPr txBox="1"/>
          <p:nvPr/>
        </p:nvSpPr>
        <p:spPr>
          <a:xfrm>
            <a:off x="3249591" y="6148864"/>
            <a:ext cx="5692817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从单次入轨到完全复用 · 18 年构筑主导地位 · 2026 走向公开市场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1011781" y="6562249"/>
            <a:ext cx="4306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571500" y="552450"/>
            <a:ext cx="209550" cy="3048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925830" y="573405"/>
            <a:ext cx="4288169" cy="4267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未来愿景路线图 · 地球到火星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8212" y="926306"/>
            <a:ext cx="555748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125" dirty="0">
                <a:solidFill>
                  <a:srgbClr val="6B7280"/>
                </a:solidFill>
                <a:latin typeface="Arial"/>
                <a:ea typeface="Microsoft YaHei"/>
                <a:cs typeface="Arial"/>
              </a:rPr>
              <a:t>Starship / Starlink / AI 三线并进 · 从近地连接走向多行星文明与轨道算力</a:t>
            </a:r>
          </a:p>
        </p:txBody>
      </p:sp>
      <p:sp>
        <p:nvSpPr>
          <p:cNvPr id="6" name="Line 6"/>
          <p:cNvSpPr/>
          <p:nvPr/>
        </p:nvSpPr>
        <p:spPr>
          <a:xfrm>
            <a:off x="571500" y="1285875"/>
            <a:ext cx="11049000" cy="9525"/>
          </a:xfrm>
          <a:custGeom>
            <a:avLst/>
            <a:gdLst/>
            <a:ahLst/>
            <a:cxnLst/>
            <a:rect l="l" t="t" r="r" b="b"/>
            <a:pathLst>
              <a:path w="11049000" h="9525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w="9525">
            <a:solidFill>
              <a:srgbClr val="E5E7EB"/>
            </a:solidFill>
          </a:ln>
        </p:spPr>
      </p:sp>
      <p:sp>
        <p:nvSpPr>
          <p:cNvPr id="7" name="Rectangle 7"/>
          <p:cNvSpPr/>
          <p:nvPr/>
        </p:nvSpPr>
        <p:spPr>
          <a:xfrm>
            <a:off x="571500" y="1571625"/>
            <a:ext cx="2667000" cy="4191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1422047" y="1702118"/>
            <a:ext cx="96590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2026 近期</a:t>
            </a:r>
          </a:p>
        </p:txBody>
      </p:sp>
      <p:sp>
        <p:nvSpPr>
          <p:cNvPr id="9" name="Rectangle 9"/>
          <p:cNvSpPr/>
          <p:nvPr/>
        </p:nvSpPr>
        <p:spPr>
          <a:xfrm>
            <a:off x="3333750" y="1571625"/>
            <a:ext cx="2667000" cy="419100"/>
          </a:xfrm>
          <a:prstGeom prst="rect">
            <a:avLst/>
          </a:prstGeom>
          <a:solidFill>
            <a:srgbClr val="3B82F6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4013500" y="1702118"/>
            <a:ext cx="1307499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2027-28 中期</a:t>
            </a:r>
          </a:p>
        </p:txBody>
      </p:sp>
      <p:sp>
        <p:nvSpPr>
          <p:cNvPr id="11" name="Rectangle 11"/>
          <p:cNvSpPr/>
          <p:nvPr/>
        </p:nvSpPr>
        <p:spPr>
          <a:xfrm>
            <a:off x="6096000" y="1571625"/>
            <a:ext cx="2667000" cy="419100"/>
          </a:xfrm>
          <a:prstGeom prst="rect">
            <a:avLst/>
          </a:prstGeom>
          <a:solidFill>
            <a:srgbClr val="1E3A8A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6672237" y="1702118"/>
            <a:ext cx="1514525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2029-30 中长期</a:t>
            </a:r>
          </a:p>
        </p:txBody>
      </p:sp>
      <p:sp>
        <p:nvSpPr>
          <p:cNvPr id="13" name="Rectangle 13"/>
          <p:cNvSpPr/>
          <p:nvPr/>
        </p:nvSpPr>
        <p:spPr>
          <a:xfrm>
            <a:off x="8858250" y="1571625"/>
            <a:ext cx="2762250" cy="419100"/>
          </a:xfrm>
          <a:prstGeom prst="rect">
            <a:avLst/>
          </a:prstGeom>
          <a:solidFill>
            <a:srgbClr val="1F2937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9492464" y="1702118"/>
            <a:ext cx="1493822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2030+ 长期愿景</a:t>
            </a:r>
          </a:p>
        </p:txBody>
      </p:sp>
      <p:sp>
        <p:nvSpPr>
          <p:cNvPr id="15" name="Rectangle 15"/>
          <p:cNvSpPr/>
          <p:nvPr/>
        </p:nvSpPr>
        <p:spPr>
          <a:xfrm>
            <a:off x="571500" y="2095500"/>
            <a:ext cx="571500" cy="13335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749999" y="2556510"/>
            <a:ext cx="21450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9999" y="2785110"/>
            <a:ext cx="21450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舰</a:t>
            </a:r>
          </a:p>
        </p:txBody>
      </p:sp>
      <p:sp>
        <p:nvSpPr>
          <p:cNvPr id="18" name="Rectangle 18"/>
          <p:cNvSpPr/>
          <p:nvPr/>
        </p:nvSpPr>
        <p:spPr>
          <a:xfrm>
            <a:off x="1238250" y="2095500"/>
            <a:ext cx="2000250" cy="13335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19" name="TextBox 19"/>
          <p:cNvSpPr txBox="1"/>
          <p:nvPr/>
        </p:nvSpPr>
        <p:spPr>
          <a:xfrm>
            <a:off x="1418272" y="2273141"/>
            <a:ext cx="51436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SHIPPING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5415" y="25060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载荷入轨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18272" y="2739866"/>
            <a:ext cx="107525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H2 2026 目标入轨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18272" y="2920841"/>
            <a:ext cx="8463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持续测试飞行</a:t>
            </a:r>
          </a:p>
        </p:txBody>
      </p:sp>
      <p:sp>
        <p:nvSpPr>
          <p:cNvPr id="23" name="Rectangle 23"/>
          <p:cNvSpPr/>
          <p:nvPr/>
        </p:nvSpPr>
        <p:spPr>
          <a:xfrm>
            <a:off x="3333750" y="2095500"/>
            <a:ext cx="2667000" cy="1333500"/>
          </a:xfrm>
          <a:prstGeom prst="rect">
            <a:avLst/>
          </a:prstGeom>
          <a:solidFill>
            <a:srgbClr val="FFFFFF"/>
          </a:solidFill>
          <a:ln w="14288">
            <a:solidFill>
              <a:srgbClr val="3B82F6"/>
            </a:solidFill>
          </a:ln>
        </p:spPr>
      </p:sp>
      <p:sp>
        <p:nvSpPr>
          <p:cNvPr id="24" name="TextBox 24"/>
          <p:cNvSpPr txBox="1"/>
          <p:nvPr/>
        </p:nvSpPr>
        <p:spPr>
          <a:xfrm>
            <a:off x="3513772" y="2273141"/>
            <a:ext cx="50804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3B82F6"/>
                </a:solidFill>
                <a:latin typeface="Arial"/>
                <a:ea typeface="Microsoft YaHei"/>
                <a:cs typeface="Arial"/>
              </a:rPr>
              <a:t>PLANNED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510915" y="2506028"/>
            <a:ext cx="115381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月球与无人船队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513772" y="2739866"/>
            <a:ext cx="8463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月球经济起步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13772" y="2920841"/>
            <a:ext cx="108730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火星无人船队窗口</a:t>
            </a:r>
          </a:p>
        </p:txBody>
      </p:sp>
      <p:sp>
        <p:nvSpPr>
          <p:cNvPr id="28" name="Rectangle 28"/>
          <p:cNvSpPr/>
          <p:nvPr/>
        </p:nvSpPr>
        <p:spPr>
          <a:xfrm>
            <a:off x="6096000" y="2095500"/>
            <a:ext cx="2667000" cy="1333500"/>
          </a:xfrm>
          <a:prstGeom prst="rect">
            <a:avLst/>
          </a:prstGeom>
          <a:solidFill>
            <a:srgbClr val="FFFFFF"/>
          </a:solidFill>
          <a:ln w="14288">
            <a:solidFill>
              <a:srgbClr val="1E3A8A"/>
            </a:solidFill>
          </a:ln>
        </p:spPr>
      </p:sp>
      <p:sp>
        <p:nvSpPr>
          <p:cNvPr id="29" name="TextBox 29"/>
          <p:cNvSpPr txBox="1"/>
          <p:nvPr/>
        </p:nvSpPr>
        <p:spPr>
          <a:xfrm>
            <a:off x="6276022" y="2273141"/>
            <a:ext cx="50804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1E3A8A"/>
                </a:solidFill>
                <a:latin typeface="Arial"/>
                <a:ea typeface="Microsoft YaHei"/>
                <a:cs typeface="Arial"/>
              </a:rPr>
              <a:t>PLANNED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273165" y="25060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载人火星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276022" y="2739866"/>
            <a:ext cx="1207794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2028-2031 载人目标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276022" y="2920841"/>
            <a:ext cx="8463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货运先行铺路</a:t>
            </a:r>
          </a:p>
        </p:txBody>
      </p:sp>
      <p:sp>
        <p:nvSpPr>
          <p:cNvPr id="33" name="Rectangle 33"/>
          <p:cNvSpPr/>
          <p:nvPr/>
        </p:nvSpPr>
        <p:spPr>
          <a:xfrm>
            <a:off x="8858250" y="2095500"/>
            <a:ext cx="2762250" cy="1333500"/>
          </a:xfrm>
          <a:prstGeom prst="rect">
            <a:avLst/>
          </a:prstGeom>
          <a:solidFill>
            <a:srgbClr val="FFFFFF"/>
          </a:solidFill>
          <a:ln w="14288">
            <a:solidFill>
              <a:srgbClr val="1F2937"/>
            </a:solidFill>
          </a:ln>
        </p:spPr>
      </p:sp>
      <p:sp>
        <p:nvSpPr>
          <p:cNvPr id="34" name="TextBox 34"/>
          <p:cNvSpPr txBox="1"/>
          <p:nvPr/>
        </p:nvSpPr>
        <p:spPr>
          <a:xfrm>
            <a:off x="9038272" y="2273141"/>
            <a:ext cx="80535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EXPLORATION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035415" y="2506028"/>
            <a:ext cx="67075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火星城市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038272" y="2739866"/>
            <a:ext cx="8463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自给自足殖民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038272" y="2920841"/>
            <a:ext cx="725829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多行星文明</a:t>
            </a:r>
          </a:p>
        </p:txBody>
      </p:sp>
      <p:sp>
        <p:nvSpPr>
          <p:cNvPr id="38" name="Rectangle 38"/>
          <p:cNvSpPr/>
          <p:nvPr/>
        </p:nvSpPr>
        <p:spPr>
          <a:xfrm>
            <a:off x="571500" y="3524250"/>
            <a:ext cx="571500" cy="1333500"/>
          </a:xfrm>
          <a:prstGeom prst="rect">
            <a:avLst/>
          </a:prstGeom>
          <a:solidFill>
            <a:srgbClr val="3B82F6"/>
          </a:solidFill>
          <a:ln>
            <a:noFill/>
          </a:ln>
        </p:spPr>
      </p:sp>
      <p:sp>
        <p:nvSpPr>
          <p:cNvPr id="39" name="TextBox 39"/>
          <p:cNvSpPr txBox="1"/>
          <p:nvPr/>
        </p:nvSpPr>
        <p:spPr>
          <a:xfrm>
            <a:off x="749999" y="3985260"/>
            <a:ext cx="21450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星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49999" y="4213860"/>
            <a:ext cx="21450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链</a:t>
            </a:r>
          </a:p>
        </p:txBody>
      </p:sp>
      <p:sp>
        <p:nvSpPr>
          <p:cNvPr id="41" name="Rectangle 41"/>
          <p:cNvSpPr/>
          <p:nvPr/>
        </p:nvSpPr>
        <p:spPr>
          <a:xfrm>
            <a:off x="1238250" y="3524250"/>
            <a:ext cx="2000250" cy="13335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42" name="TextBox 42"/>
          <p:cNvSpPr txBox="1"/>
          <p:nvPr/>
        </p:nvSpPr>
        <p:spPr>
          <a:xfrm>
            <a:off x="1418272" y="3701891"/>
            <a:ext cx="51436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SHIPPING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15415" y="3934778"/>
            <a:ext cx="89617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V3 部署提速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418272" y="4168616"/>
            <a:ext cx="90054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Starship 部署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18272" y="4349591"/>
            <a:ext cx="97886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单星下行 1 Tbps</a:t>
            </a:r>
          </a:p>
        </p:txBody>
      </p:sp>
      <p:sp>
        <p:nvSpPr>
          <p:cNvPr id="46" name="Rectangle 46"/>
          <p:cNvSpPr/>
          <p:nvPr/>
        </p:nvSpPr>
        <p:spPr>
          <a:xfrm>
            <a:off x="3333750" y="3524250"/>
            <a:ext cx="2667000" cy="1333500"/>
          </a:xfrm>
          <a:prstGeom prst="rect">
            <a:avLst/>
          </a:prstGeom>
          <a:solidFill>
            <a:srgbClr val="FFFFFF"/>
          </a:solidFill>
          <a:ln w="14288">
            <a:solidFill>
              <a:srgbClr val="3B82F6"/>
            </a:solidFill>
          </a:ln>
        </p:spPr>
      </p:sp>
      <p:sp>
        <p:nvSpPr>
          <p:cNvPr id="47" name="TextBox 47"/>
          <p:cNvSpPr txBox="1"/>
          <p:nvPr/>
        </p:nvSpPr>
        <p:spPr>
          <a:xfrm>
            <a:off x="3513772" y="3701891"/>
            <a:ext cx="50804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3B82F6"/>
                </a:solidFill>
                <a:latin typeface="Arial"/>
                <a:ea typeface="Microsoft YaHei"/>
                <a:cs typeface="Arial"/>
              </a:rPr>
              <a:t>PLANNED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510915" y="3934778"/>
            <a:ext cx="82372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D2D 规模化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513772" y="4168616"/>
            <a:ext cx="108730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直连手机数据演进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513772" y="4349591"/>
            <a:ext cx="98488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企业 + 政府放量</a:t>
            </a:r>
          </a:p>
        </p:txBody>
      </p:sp>
      <p:sp>
        <p:nvSpPr>
          <p:cNvPr id="51" name="Rectangle 51"/>
          <p:cNvSpPr/>
          <p:nvPr/>
        </p:nvSpPr>
        <p:spPr>
          <a:xfrm>
            <a:off x="6096000" y="3524250"/>
            <a:ext cx="2667000" cy="1333500"/>
          </a:xfrm>
          <a:prstGeom prst="rect">
            <a:avLst/>
          </a:prstGeom>
          <a:solidFill>
            <a:srgbClr val="FFFFFF"/>
          </a:solidFill>
          <a:ln w="14288">
            <a:solidFill>
              <a:srgbClr val="1E3A8A"/>
            </a:solidFill>
          </a:ln>
        </p:spPr>
      </p:sp>
      <p:sp>
        <p:nvSpPr>
          <p:cNvPr id="52" name="TextBox 52"/>
          <p:cNvSpPr txBox="1"/>
          <p:nvPr/>
        </p:nvSpPr>
        <p:spPr>
          <a:xfrm>
            <a:off x="6276022" y="3701891"/>
            <a:ext cx="50804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1E3A8A"/>
                </a:solidFill>
                <a:latin typeface="Arial"/>
                <a:ea typeface="Microsoft YaHei"/>
                <a:cs typeface="Arial"/>
              </a:rPr>
              <a:t>PLANNED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273165" y="3934778"/>
            <a:ext cx="99279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全球无缝覆盖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276022" y="4168616"/>
            <a:ext cx="9668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连接未联网人口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276022" y="4349591"/>
            <a:ext cx="984885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灾害响应 / 应急</a:t>
            </a:r>
          </a:p>
        </p:txBody>
      </p:sp>
      <p:sp>
        <p:nvSpPr>
          <p:cNvPr id="56" name="Rectangle 56"/>
          <p:cNvSpPr/>
          <p:nvPr/>
        </p:nvSpPr>
        <p:spPr>
          <a:xfrm>
            <a:off x="8858250" y="3524250"/>
            <a:ext cx="2762250" cy="1333500"/>
          </a:xfrm>
          <a:prstGeom prst="rect">
            <a:avLst/>
          </a:prstGeom>
          <a:solidFill>
            <a:srgbClr val="FFFFFF"/>
          </a:solidFill>
          <a:ln w="14288">
            <a:solidFill>
              <a:srgbClr val="1F2937"/>
            </a:solidFill>
          </a:ln>
        </p:spPr>
      </p:sp>
      <p:sp>
        <p:nvSpPr>
          <p:cNvPr id="57" name="TextBox 57"/>
          <p:cNvSpPr txBox="1"/>
          <p:nvPr/>
        </p:nvSpPr>
        <p:spPr>
          <a:xfrm>
            <a:off x="9038272" y="3701891"/>
            <a:ext cx="80535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EXPLORATION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9035415" y="3934778"/>
            <a:ext cx="99279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空间通信骨干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038272" y="4168616"/>
            <a:ext cx="96681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行星际通信网络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9038272" y="4349591"/>
            <a:ext cx="846320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地月通信中继</a:t>
            </a:r>
          </a:p>
        </p:txBody>
      </p:sp>
      <p:sp>
        <p:nvSpPr>
          <p:cNvPr id="61" name="Rectangle 61"/>
          <p:cNvSpPr/>
          <p:nvPr/>
        </p:nvSpPr>
        <p:spPr>
          <a:xfrm>
            <a:off x="571500" y="4953000"/>
            <a:ext cx="571500" cy="952500"/>
          </a:xfrm>
          <a:prstGeom prst="rect">
            <a:avLst/>
          </a:prstGeom>
          <a:solidFill>
            <a:srgbClr val="1E3A8A"/>
          </a:solidFill>
          <a:ln>
            <a:noFill/>
          </a:ln>
        </p:spPr>
      </p:sp>
      <p:sp>
        <p:nvSpPr>
          <p:cNvPr id="62" name="TextBox 62"/>
          <p:cNvSpPr txBox="1"/>
          <p:nvPr/>
        </p:nvSpPr>
        <p:spPr>
          <a:xfrm>
            <a:off x="749999" y="5223510"/>
            <a:ext cx="21450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智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749999" y="5452110"/>
            <a:ext cx="214503" cy="2438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能</a:t>
            </a:r>
          </a:p>
        </p:txBody>
      </p:sp>
      <p:sp>
        <p:nvSpPr>
          <p:cNvPr id="64" name="Rectangle 64"/>
          <p:cNvSpPr/>
          <p:nvPr/>
        </p:nvSpPr>
        <p:spPr>
          <a:xfrm>
            <a:off x="1238250" y="4953000"/>
            <a:ext cx="2000250" cy="952500"/>
          </a:xfrm>
          <a:prstGeom prst="rect">
            <a:avLst/>
          </a:prstGeom>
          <a:solidFill>
            <a:srgbClr val="FFFFFF"/>
          </a:solidFill>
          <a:ln w="14288">
            <a:solidFill>
              <a:srgbClr val="5F99FF"/>
            </a:solidFill>
          </a:ln>
        </p:spPr>
      </p:sp>
      <p:sp>
        <p:nvSpPr>
          <p:cNvPr id="65" name="TextBox 65"/>
          <p:cNvSpPr txBox="1"/>
          <p:nvPr/>
        </p:nvSpPr>
        <p:spPr>
          <a:xfrm>
            <a:off x="1418272" y="5130641"/>
            <a:ext cx="514367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5F99FF"/>
                </a:solidFill>
                <a:latin typeface="Arial"/>
                <a:ea typeface="Microsoft YaHei"/>
                <a:cs typeface="Arial"/>
              </a:rPr>
              <a:t>SHIPPING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415415" y="5363528"/>
            <a:ext cx="622444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xAI 整合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418272" y="5625941"/>
            <a:ext cx="1509022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Grok + X 数据 + Colossus</a:t>
            </a:r>
          </a:p>
        </p:txBody>
      </p:sp>
      <p:sp>
        <p:nvSpPr>
          <p:cNvPr id="68" name="Rectangle 68"/>
          <p:cNvSpPr/>
          <p:nvPr/>
        </p:nvSpPr>
        <p:spPr>
          <a:xfrm>
            <a:off x="3333750" y="4953000"/>
            <a:ext cx="2667000" cy="952500"/>
          </a:xfrm>
          <a:prstGeom prst="rect">
            <a:avLst/>
          </a:prstGeom>
          <a:solidFill>
            <a:srgbClr val="FFFFFF"/>
          </a:solidFill>
          <a:ln w="14288">
            <a:solidFill>
              <a:srgbClr val="3B82F6"/>
            </a:solidFill>
          </a:ln>
        </p:spPr>
      </p:sp>
      <p:sp>
        <p:nvSpPr>
          <p:cNvPr id="69" name="TextBox 69"/>
          <p:cNvSpPr txBox="1"/>
          <p:nvPr/>
        </p:nvSpPr>
        <p:spPr>
          <a:xfrm>
            <a:off x="3513772" y="5130641"/>
            <a:ext cx="50804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3B82F6"/>
                </a:solidFill>
                <a:latin typeface="Arial"/>
                <a:ea typeface="Microsoft YaHei"/>
                <a:cs typeface="Arial"/>
              </a:rPr>
              <a:t>PLANNED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3510915" y="5363528"/>
            <a:ext cx="122627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轨道 AI 数据中心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3513772" y="5625941"/>
            <a:ext cx="1406604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2028 起部署 · 辐射冷却</a:t>
            </a:r>
          </a:p>
        </p:txBody>
      </p:sp>
      <p:sp>
        <p:nvSpPr>
          <p:cNvPr id="72" name="Rectangle 72"/>
          <p:cNvSpPr/>
          <p:nvPr/>
        </p:nvSpPr>
        <p:spPr>
          <a:xfrm>
            <a:off x="6096000" y="4953000"/>
            <a:ext cx="2667000" cy="952500"/>
          </a:xfrm>
          <a:prstGeom prst="rect">
            <a:avLst/>
          </a:prstGeom>
          <a:solidFill>
            <a:srgbClr val="FFFFFF"/>
          </a:solidFill>
          <a:ln w="14288">
            <a:solidFill>
              <a:srgbClr val="1E3A8A"/>
            </a:solidFill>
          </a:ln>
        </p:spPr>
      </p:sp>
      <p:sp>
        <p:nvSpPr>
          <p:cNvPr id="73" name="TextBox 73"/>
          <p:cNvSpPr txBox="1"/>
          <p:nvPr/>
        </p:nvSpPr>
        <p:spPr>
          <a:xfrm>
            <a:off x="6276022" y="5130641"/>
            <a:ext cx="508041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1E3A8A"/>
                </a:solidFill>
                <a:latin typeface="Arial"/>
                <a:ea typeface="Microsoft YaHei"/>
                <a:cs typeface="Arial"/>
              </a:rPr>
              <a:t>PLANNED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6273165" y="5363528"/>
            <a:ext cx="992791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规模轨道算力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6276022" y="5625941"/>
            <a:ext cx="1105376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Terafab 芯片制造</a:t>
            </a:r>
          </a:p>
        </p:txBody>
      </p:sp>
      <p:sp>
        <p:nvSpPr>
          <p:cNvPr id="76" name="Rectangle 76"/>
          <p:cNvSpPr/>
          <p:nvPr/>
        </p:nvSpPr>
        <p:spPr>
          <a:xfrm>
            <a:off x="8858250" y="4953000"/>
            <a:ext cx="2762250" cy="952500"/>
          </a:xfrm>
          <a:prstGeom prst="rect">
            <a:avLst/>
          </a:prstGeom>
          <a:solidFill>
            <a:srgbClr val="FFFFFF"/>
          </a:solidFill>
          <a:ln w="14288">
            <a:solidFill>
              <a:srgbClr val="1F2937"/>
            </a:solidFill>
          </a:ln>
        </p:spPr>
      </p:sp>
      <p:sp>
        <p:nvSpPr>
          <p:cNvPr id="77" name="TextBox 77"/>
          <p:cNvSpPr txBox="1"/>
          <p:nvPr/>
        </p:nvSpPr>
        <p:spPr>
          <a:xfrm>
            <a:off x="9038272" y="5130641"/>
            <a:ext cx="80535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EXPLORATION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035415" y="5363528"/>
            <a:ext cx="122627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空间 AI 基础设施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9038272" y="5625941"/>
            <a:ext cx="1087303" cy="167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825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长期轨道算力底座</a:t>
            </a:r>
          </a:p>
        </p:txBody>
      </p:sp>
      <p:sp>
        <p:nvSpPr>
          <p:cNvPr id="80" name="Rectangle 80"/>
          <p:cNvSpPr/>
          <p:nvPr/>
        </p:nvSpPr>
        <p:spPr>
          <a:xfrm>
            <a:off x="571500" y="6019800"/>
            <a:ext cx="11049000" cy="4191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81" name="TextBox 81"/>
          <p:cNvSpPr txBox="1"/>
          <p:nvPr/>
        </p:nvSpPr>
        <p:spPr>
          <a:xfrm>
            <a:off x="3220263" y="6158389"/>
            <a:ext cx="5751475" cy="2590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75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地球连接 → 月球经济 → 火星殖民 · 支撑 $28T+ 长期 TAM 想象空间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1047381" y="6562249"/>
            <a:ext cx="39500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3619500"/>
          </a:xfrm>
          <a:prstGeom prst="rect">
            <a:avLst/>
          </a:prstGeom>
          <a:solidFill>
            <a:srgbClr val="5F99FF"/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0" y="0"/>
            <a:ext cx="12192000" cy="1905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</p:sp>
      <p:sp>
        <p:nvSpPr>
          <p:cNvPr id="5" name="Rectangle 5"/>
          <p:cNvSpPr/>
          <p:nvPr/>
        </p:nvSpPr>
        <p:spPr>
          <a:xfrm>
            <a:off x="0" y="3600450"/>
            <a:ext cx="12192000" cy="19050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4792337" y="616268"/>
            <a:ext cx="2607326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FFFFFF">
                    <a:alpha val="85000"/>
                  </a:srgbClr>
                </a:solidFill>
                <a:latin typeface="Arial"/>
                <a:ea typeface="Microsoft YaHei"/>
                <a:cs typeface="Arial"/>
              </a:rPr>
              <a:t>投资结论 · INVESTMENT VIEW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46889" y="1228725"/>
            <a:ext cx="7498223" cy="914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500" b="1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增长故事 vs 高估值博弈</a:t>
            </a:r>
          </a:p>
        </p:txBody>
      </p:sp>
      <p:sp>
        <p:nvSpPr>
          <p:cNvPr id="8" name="Line 8"/>
          <p:cNvSpPr/>
          <p:nvPr/>
        </p:nvSpPr>
        <p:spPr>
          <a:xfrm>
            <a:off x="4762500" y="2047875"/>
            <a:ext cx="2667000" cy="9525"/>
          </a:xfrm>
          <a:custGeom>
            <a:avLst/>
            <a:gdLst/>
            <a:ahLst/>
            <a:cxnLst/>
            <a:rect l="l" t="t" r="r" b="b"/>
            <a:pathLst>
              <a:path w="2667000" h="9525">
                <a:moveTo>
                  <a:pt x="0" y="0"/>
                </a:moveTo>
                <a:lnTo>
                  <a:pt x="2667000" y="0"/>
                </a:lnTo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</p:sp>
      <p:sp>
        <p:nvSpPr>
          <p:cNvPr id="9" name="TextBox 9"/>
          <p:cNvSpPr txBox="1"/>
          <p:nvPr/>
        </p:nvSpPr>
        <p:spPr>
          <a:xfrm>
            <a:off x="2982516" y="2295525"/>
            <a:ext cx="6226969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FFFFFF">
                    <a:alpha val="95000"/>
                  </a:srgbClr>
                </a:solidFill>
                <a:latin typeface="Arial"/>
                <a:ea typeface="Microsoft YaHei"/>
                <a:cs typeface="Arial"/>
              </a:rPr>
              <a:t>Starlink 现金流 + Starship 颠覆潜力 + AI 协同 = 长期增长叙事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04047" y="2619375"/>
            <a:ext cx="4583906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FFFFFF">
                    <a:alpha val="95000"/>
                  </a:srgbClr>
                </a:solidFill>
                <a:latin typeface="Arial"/>
                <a:ea typeface="Microsoft YaHei"/>
                <a:cs typeface="Arial"/>
              </a:rPr>
              <a:t>而万亿估值，需要 Starship 快速商业化来验证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88088" y="3188018"/>
            <a:ext cx="201582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350" dirty="0">
                <a:solidFill>
                  <a:srgbClr val="FFFFFF">
                    <a:alpha val="80000"/>
                  </a:srgbClr>
                </a:solidFill>
                <a:latin typeface="Arial"/>
                <a:ea typeface="Microsoft YaHei"/>
                <a:cs typeface="Arial"/>
              </a:rPr>
              <a:t>THANK YOU · 感谢阅读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71849" y="3914775"/>
            <a:ext cx="1648301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b="1" dirty="0">
                <a:solidFill>
                  <a:srgbClr val="1F2937"/>
                </a:solidFill>
                <a:latin typeface="Arial"/>
                <a:ea typeface="Microsoft YaHei"/>
                <a:cs typeface="Arial"/>
              </a:rPr>
              <a:t>三种视角与建议</a:t>
            </a:r>
          </a:p>
        </p:txBody>
      </p:sp>
      <p:sp>
        <p:nvSpPr>
          <p:cNvPr id="13" name="Rectangle 13"/>
          <p:cNvSpPr/>
          <p:nvPr/>
        </p:nvSpPr>
        <p:spPr>
          <a:xfrm>
            <a:off x="571500" y="4286250"/>
            <a:ext cx="3429000" cy="17145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14" name="Rectangle 14"/>
          <p:cNvSpPr/>
          <p:nvPr/>
        </p:nvSpPr>
        <p:spPr>
          <a:xfrm>
            <a:off x="571500" y="4286250"/>
            <a:ext cx="3429000" cy="76200"/>
          </a:xfrm>
          <a:prstGeom prst="rect">
            <a:avLst/>
          </a:prstGeom>
          <a:solidFill>
            <a:srgbClr val="16A34A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744855" y="45215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积极观点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8665" y="4887278"/>
            <a:ext cx="18745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Starlink 稳定现金流引擎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8665" y="5173028"/>
            <a:ext cx="1912906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Starship 颠覆性运力潜力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48665" y="5458778"/>
            <a:ext cx="156019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AI 协同放大想象空间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9618" y="5752624"/>
            <a:ext cx="1519952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16A34A"/>
                </a:solidFill>
                <a:latin typeface="Arial"/>
                <a:ea typeface="Microsoft YaHei"/>
                <a:cs typeface="Arial"/>
              </a:rPr>
              <a:t>IPO 或成"世纪级"事件</a:t>
            </a:r>
          </a:p>
        </p:txBody>
      </p:sp>
      <p:sp>
        <p:nvSpPr>
          <p:cNvPr id="20" name="Rectangle 20"/>
          <p:cNvSpPr/>
          <p:nvPr/>
        </p:nvSpPr>
        <p:spPr>
          <a:xfrm>
            <a:off x="4286250" y="4286250"/>
            <a:ext cx="3429000" cy="17145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21" name="Rectangle 21"/>
          <p:cNvSpPr/>
          <p:nvPr/>
        </p:nvSpPr>
        <p:spPr>
          <a:xfrm>
            <a:off x="4286250" y="4286250"/>
            <a:ext cx="3429000" cy="76200"/>
          </a:xfrm>
          <a:prstGeom prst="rect">
            <a:avLst/>
          </a:prstGeom>
          <a:solidFill>
            <a:srgbClr val="FF6B47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4459605" y="45215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谨慎观点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463415" y="4887278"/>
            <a:ext cx="164453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高 PS 估值需快速验证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463415" y="5173028"/>
            <a:ext cx="153719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短期股价波动风险大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463415" y="5458778"/>
            <a:ext cx="2043255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监管 scrutiny + Musk 分心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64368" y="5752624"/>
            <a:ext cx="1527428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FF6B47"/>
                </a:solidFill>
                <a:latin typeface="Arial"/>
                <a:ea typeface="Microsoft YaHei"/>
                <a:cs typeface="Arial"/>
              </a:rPr>
              <a:t>Space / AI 仍在投入期</a:t>
            </a:r>
          </a:p>
        </p:txBody>
      </p:sp>
      <p:sp>
        <p:nvSpPr>
          <p:cNvPr id="27" name="Rectangle 27"/>
          <p:cNvSpPr/>
          <p:nvPr/>
        </p:nvSpPr>
        <p:spPr>
          <a:xfrm>
            <a:off x="8001000" y="4286250"/>
            <a:ext cx="3619500" cy="1714500"/>
          </a:xfrm>
          <a:prstGeom prst="rect">
            <a:avLst/>
          </a:prstGeom>
          <a:solidFill>
            <a:srgbClr val="F8FAFE"/>
          </a:solidFill>
          <a:ln w="14288">
            <a:solidFill>
              <a:srgbClr val="5F99FF"/>
            </a:solidFill>
          </a:ln>
        </p:spPr>
      </p:sp>
      <p:sp>
        <p:nvSpPr>
          <p:cNvPr id="28" name="Rectangle 28"/>
          <p:cNvSpPr/>
          <p:nvPr/>
        </p:nvSpPr>
        <p:spPr>
          <a:xfrm>
            <a:off x="8001000" y="4286250"/>
            <a:ext cx="3619500" cy="76200"/>
          </a:xfrm>
          <a:prstGeom prst="rect">
            <a:avLst/>
          </a:prstGeom>
          <a:solidFill>
            <a:srgbClr val="004DBE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8174355" y="4521518"/>
            <a:ext cx="862393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投资建议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178165" y="4887278"/>
            <a:ext cx="1383840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更适合长期投资者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178165" y="5173028"/>
            <a:ext cx="1958912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紧盯 Starship 商业化节奏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178165" y="5458778"/>
            <a:ext cx="1889903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374151"/>
                </a:solidFill>
                <a:latin typeface="Arial"/>
                <a:ea typeface="Microsoft YaHei"/>
                <a:cs typeface="Arial"/>
              </a:rPr>
              <a:t>· 做乐观 / 基准 / 悲观情景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179118" y="5752624"/>
            <a:ext cx="166947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b="1" dirty="0">
                <a:solidFill>
                  <a:srgbClr val="004DBE"/>
                </a:solidFill>
                <a:latin typeface="Arial"/>
                <a:ea typeface="Microsoft YaHei"/>
                <a:cs typeface="Arial"/>
              </a:rPr>
              <a:t>平衡增长与风险后再决策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49618" y="6466999"/>
            <a:ext cx="4467606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基于 SEC S-1 与公开报道整理 · 数据截至 2026 年 6 月初 · 非投资建议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011781" y="6466999"/>
            <a:ext cx="430601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9CA3AF"/>
                </a:solidFill>
                <a:latin typeface="Arial"/>
                <a:ea typeface="Microsoft YaHei"/>
                <a:cs typeface="Arial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